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20"/>
  </p:notesMasterIdLst>
  <p:sldIdLst>
    <p:sldId id="256" r:id="rId2"/>
    <p:sldId id="258" r:id="rId3"/>
    <p:sldId id="259" r:id="rId4"/>
    <p:sldId id="306" r:id="rId5"/>
    <p:sldId id="307" r:id="rId6"/>
    <p:sldId id="308" r:id="rId7"/>
    <p:sldId id="260" r:id="rId8"/>
    <p:sldId id="261" r:id="rId9"/>
    <p:sldId id="272" r:id="rId10"/>
    <p:sldId id="310" r:id="rId11"/>
    <p:sldId id="311" r:id="rId12"/>
    <p:sldId id="271" r:id="rId13"/>
    <p:sldId id="263" r:id="rId14"/>
    <p:sldId id="309" r:id="rId15"/>
    <p:sldId id="312" r:id="rId16"/>
    <p:sldId id="270" r:id="rId17"/>
    <p:sldId id="314" r:id="rId18"/>
    <p:sldId id="316" r:id="rId19"/>
  </p:sldIdLst>
  <p:sldSz cx="9144000" cy="5143500" type="screen16x9"/>
  <p:notesSz cx="6858000" cy="9144000"/>
  <p:embeddedFontLst>
    <p:embeddedFont>
      <p:font typeface="Teko Medium" panose="020B0604020202020204" charset="0"/>
      <p:regular r:id="rId21"/>
      <p:bold r:id="rId22"/>
    </p:embeddedFont>
    <p:embeddedFont>
      <p:font typeface="Bebas Neue" panose="020B0606020202050201" pitchFamily="34" charset="0"/>
      <p:regular r:id="rId23"/>
    </p:embeddedFont>
    <p:embeddedFont>
      <p:font typeface="Nanum Gothic Coding" panose="020B0604020202020204" charset="-127"/>
      <p:regular r:id="rId24"/>
      <p:bold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8EBD78F-CBEE-4E4C-8B23-E44CE3334A4E}">
  <a:tblStyle styleId="{D8EBD78F-CBEE-4E4C-8B23-E44CE3334A4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796" autoAdjust="0"/>
  </p:normalViewPr>
  <p:slideViewPr>
    <p:cSldViewPr snapToGrid="0">
      <p:cViewPr varScale="1">
        <p:scale>
          <a:sx n="85" d="100"/>
          <a:sy n="85" d="100"/>
        </p:scale>
        <p:origin x="96" y="17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4c984e294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4c984e294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175ba4a169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175ba4a169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75ba4a169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75ba4a169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75ba4a169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75ba4a169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724a2348e6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724a2348e6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724a2348e6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724a2348e6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724a2348e6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724a2348e6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7701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724a2348e6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724a2348e6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5467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724a2348e6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724a2348e6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81063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724a2348e6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724a2348e6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75ba4a1694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75ba4a1694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75ba4a169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75ba4a169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80000"/>
          </a:blip>
          <a:src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3369400" y="1134700"/>
            <a:ext cx="5059500" cy="2180400"/>
          </a:xfrm>
          <a:prstGeom prst="rect">
            <a:avLst/>
          </a:prstGeom>
        </p:spPr>
        <p:txBody>
          <a:bodyPr spcFirstLastPara="1" wrap="square" lIns="91425" tIns="91425" rIns="91425" bIns="91425" anchor="b" anchorCtr="0">
            <a:noAutofit/>
          </a:bodyPr>
          <a:lstStyle>
            <a:lvl1pPr lvl="0" algn="r">
              <a:lnSpc>
                <a:spcPct val="90000"/>
              </a:lnSpc>
              <a:spcBef>
                <a:spcPts val="0"/>
              </a:spcBef>
              <a:spcAft>
                <a:spcPts val="0"/>
              </a:spcAft>
              <a:buSzPts val="5200"/>
              <a:buNone/>
              <a:defRPr sz="8500">
                <a:latin typeface="Teko Medium"/>
                <a:ea typeface="Teko Medium"/>
                <a:cs typeface="Teko Medium"/>
                <a:sym typeface="Teko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369400" y="3687675"/>
            <a:ext cx="5059500" cy="409500"/>
          </a:xfrm>
          <a:prstGeom prst="rect">
            <a:avLst/>
          </a:prstGeom>
          <a:solidFill>
            <a:srgbClr val="E69138"/>
          </a:solidFill>
          <a:ln w="9525" cap="flat" cmpd="sng">
            <a:solidFill>
              <a:schemeClr val="lt1"/>
            </a:solidFill>
            <a:prstDash val="solid"/>
            <a:round/>
            <a:headEnd type="none" w="sm" len="sm"/>
            <a:tailEnd type="none" w="sm" len="sm"/>
          </a:ln>
          <a:effectLst>
            <a:outerShdw blurRad="114300" dist="19050" dir="540000" algn="bl" rotWithShape="0">
              <a:srgbClr val="E69138">
                <a:alpha val="50000"/>
              </a:srgbClr>
            </a:outerShdw>
          </a:effectLst>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1600">
                <a:latin typeface="Nanum Gothic Coding"/>
                <a:ea typeface="Nanum Gothic Coding"/>
                <a:cs typeface="Nanum Gothic Coding"/>
                <a:sym typeface="Nanum Gothic Coding"/>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2"/>
        <p:cNvGrpSpPr/>
        <p:nvPr/>
      </p:nvGrpSpPr>
      <p:grpSpPr>
        <a:xfrm>
          <a:off x="0" y="0"/>
          <a:ext cx="0" cy="0"/>
          <a:chOff x="0" y="0"/>
          <a:chExt cx="0" cy="0"/>
        </a:xfrm>
      </p:grpSpPr>
      <p:pic>
        <p:nvPicPr>
          <p:cNvPr id="53" name="Google Shape;53;p13"/>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4" name="Google Shape;54;p13"/>
          <p:cNvSpPr txBox="1">
            <a:spLocks noGrp="1"/>
          </p:cNvSpPr>
          <p:nvPr>
            <p:ph type="title" hasCustomPrompt="1"/>
          </p:nvPr>
        </p:nvSpPr>
        <p:spPr>
          <a:xfrm>
            <a:off x="955675" y="1152450"/>
            <a:ext cx="570300" cy="892200"/>
          </a:xfrm>
          <a:prstGeom prst="rect">
            <a:avLst/>
          </a:prstGeom>
          <a:solidFill>
            <a:schemeClr val="lt1"/>
          </a:solidFill>
          <a:ln>
            <a:noFill/>
          </a:ln>
          <a:effectLst>
            <a:outerShdw blurRad="57150" dist="19050" dir="102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5" name="Google Shape;55;p13"/>
          <p:cNvSpPr txBox="1">
            <a:spLocks noGrp="1"/>
          </p:cNvSpPr>
          <p:nvPr>
            <p:ph type="subTitle" idx="1"/>
          </p:nvPr>
        </p:nvSpPr>
        <p:spPr>
          <a:xfrm>
            <a:off x="1629475" y="1527150"/>
            <a:ext cx="2489400" cy="517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6" name="Google Shape;56;p13"/>
          <p:cNvSpPr txBox="1">
            <a:spLocks noGrp="1"/>
          </p:cNvSpPr>
          <p:nvPr>
            <p:ph type="title" idx="2"/>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7" name="Google Shape;57;p13"/>
          <p:cNvSpPr txBox="1">
            <a:spLocks noGrp="1"/>
          </p:cNvSpPr>
          <p:nvPr>
            <p:ph type="subTitle" idx="3"/>
          </p:nvPr>
        </p:nvSpPr>
        <p:spPr>
          <a:xfrm>
            <a:off x="1629475" y="1228650"/>
            <a:ext cx="2489400" cy="374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Teko Medium"/>
                <a:ea typeface="Teko Medium"/>
                <a:cs typeface="Teko Medium"/>
                <a:sym typeface="Teko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8" name="Google Shape;58;p13"/>
          <p:cNvSpPr txBox="1">
            <a:spLocks noGrp="1"/>
          </p:cNvSpPr>
          <p:nvPr>
            <p:ph type="title" idx="4" hasCustomPrompt="1"/>
          </p:nvPr>
        </p:nvSpPr>
        <p:spPr>
          <a:xfrm>
            <a:off x="955675" y="2392075"/>
            <a:ext cx="570300" cy="892200"/>
          </a:xfrm>
          <a:prstGeom prst="rect">
            <a:avLst/>
          </a:prstGeom>
          <a:solidFill>
            <a:schemeClr val="lt1"/>
          </a:solidFill>
          <a:ln>
            <a:noFill/>
          </a:ln>
          <a:effectLst>
            <a:outerShdw blurRad="57150" dist="19050" dir="102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9" name="Google Shape;59;p13"/>
          <p:cNvSpPr txBox="1">
            <a:spLocks noGrp="1"/>
          </p:cNvSpPr>
          <p:nvPr>
            <p:ph type="subTitle" idx="5"/>
          </p:nvPr>
        </p:nvSpPr>
        <p:spPr>
          <a:xfrm>
            <a:off x="1629475" y="2766775"/>
            <a:ext cx="2489400" cy="517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0" name="Google Shape;60;p13"/>
          <p:cNvSpPr txBox="1">
            <a:spLocks noGrp="1"/>
          </p:cNvSpPr>
          <p:nvPr>
            <p:ph type="subTitle" idx="6"/>
          </p:nvPr>
        </p:nvSpPr>
        <p:spPr>
          <a:xfrm>
            <a:off x="1629475" y="2468275"/>
            <a:ext cx="2489400" cy="374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Teko Medium"/>
                <a:ea typeface="Teko Medium"/>
                <a:cs typeface="Teko Medium"/>
                <a:sym typeface="Teko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1" name="Google Shape;61;p13"/>
          <p:cNvSpPr txBox="1">
            <a:spLocks noGrp="1"/>
          </p:cNvSpPr>
          <p:nvPr>
            <p:ph type="title" idx="7" hasCustomPrompt="1"/>
          </p:nvPr>
        </p:nvSpPr>
        <p:spPr>
          <a:xfrm>
            <a:off x="955675" y="3631700"/>
            <a:ext cx="570300" cy="892200"/>
          </a:xfrm>
          <a:prstGeom prst="rect">
            <a:avLst/>
          </a:prstGeom>
          <a:solidFill>
            <a:schemeClr val="lt1"/>
          </a:solidFill>
          <a:ln>
            <a:noFill/>
          </a:ln>
          <a:effectLst>
            <a:outerShdw blurRad="57150" dist="19050" dir="102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2" name="Google Shape;62;p13"/>
          <p:cNvSpPr txBox="1">
            <a:spLocks noGrp="1"/>
          </p:cNvSpPr>
          <p:nvPr>
            <p:ph type="subTitle" idx="8"/>
          </p:nvPr>
        </p:nvSpPr>
        <p:spPr>
          <a:xfrm>
            <a:off x="1629475" y="4006400"/>
            <a:ext cx="2489400" cy="517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3" name="Google Shape;63;p13"/>
          <p:cNvSpPr txBox="1">
            <a:spLocks noGrp="1"/>
          </p:cNvSpPr>
          <p:nvPr>
            <p:ph type="subTitle" idx="9"/>
          </p:nvPr>
        </p:nvSpPr>
        <p:spPr>
          <a:xfrm>
            <a:off x="1629475" y="3707900"/>
            <a:ext cx="2489400" cy="374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Teko Medium"/>
                <a:ea typeface="Teko Medium"/>
                <a:cs typeface="Teko Medium"/>
                <a:sym typeface="Teko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4" name="Google Shape;64;p13"/>
          <p:cNvSpPr txBox="1">
            <a:spLocks noGrp="1"/>
          </p:cNvSpPr>
          <p:nvPr>
            <p:ph type="title" idx="13" hasCustomPrompt="1"/>
          </p:nvPr>
        </p:nvSpPr>
        <p:spPr>
          <a:xfrm flipH="1">
            <a:off x="7618025" y="1152450"/>
            <a:ext cx="570300" cy="892200"/>
          </a:xfrm>
          <a:prstGeom prst="rect">
            <a:avLst/>
          </a:prstGeom>
          <a:solidFill>
            <a:schemeClr val="lt1"/>
          </a:solidFill>
          <a:ln>
            <a:noFill/>
          </a:ln>
          <a:effectLst>
            <a:outerShdw blurRad="57150" dist="19050" dir="102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5" name="Google Shape;65;p13"/>
          <p:cNvSpPr txBox="1">
            <a:spLocks noGrp="1"/>
          </p:cNvSpPr>
          <p:nvPr>
            <p:ph type="subTitle" idx="14"/>
          </p:nvPr>
        </p:nvSpPr>
        <p:spPr>
          <a:xfrm flipH="1">
            <a:off x="5025125" y="1527150"/>
            <a:ext cx="2489400" cy="5175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66" name="Google Shape;66;p13"/>
          <p:cNvSpPr txBox="1">
            <a:spLocks noGrp="1"/>
          </p:cNvSpPr>
          <p:nvPr>
            <p:ph type="subTitle" idx="15"/>
          </p:nvPr>
        </p:nvSpPr>
        <p:spPr>
          <a:xfrm flipH="1">
            <a:off x="5025125" y="1228650"/>
            <a:ext cx="2489400" cy="3747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Bebas Neue"/>
              <a:buNone/>
              <a:defRPr sz="2400">
                <a:solidFill>
                  <a:schemeClr val="dk1"/>
                </a:solidFill>
                <a:latin typeface="Teko Medium"/>
                <a:ea typeface="Teko Medium"/>
                <a:cs typeface="Teko Medium"/>
                <a:sym typeface="Teko Medium"/>
              </a:defRPr>
            </a:lvl1pPr>
            <a:lvl2pPr lvl="1"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7" name="Google Shape;67;p13"/>
          <p:cNvSpPr txBox="1">
            <a:spLocks noGrp="1"/>
          </p:cNvSpPr>
          <p:nvPr>
            <p:ph type="title" idx="16" hasCustomPrompt="1"/>
          </p:nvPr>
        </p:nvSpPr>
        <p:spPr>
          <a:xfrm flipH="1">
            <a:off x="7618025" y="2392075"/>
            <a:ext cx="570300" cy="892200"/>
          </a:xfrm>
          <a:prstGeom prst="rect">
            <a:avLst/>
          </a:prstGeom>
          <a:solidFill>
            <a:schemeClr val="lt1"/>
          </a:solidFill>
          <a:ln>
            <a:noFill/>
          </a:ln>
          <a:effectLst>
            <a:outerShdw blurRad="57150" dist="19050" dir="102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8" name="Google Shape;68;p13"/>
          <p:cNvSpPr txBox="1">
            <a:spLocks noGrp="1"/>
          </p:cNvSpPr>
          <p:nvPr>
            <p:ph type="subTitle" idx="17"/>
          </p:nvPr>
        </p:nvSpPr>
        <p:spPr>
          <a:xfrm flipH="1">
            <a:off x="5025125" y="2766775"/>
            <a:ext cx="2489400" cy="5175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69" name="Google Shape;69;p13"/>
          <p:cNvSpPr txBox="1">
            <a:spLocks noGrp="1"/>
          </p:cNvSpPr>
          <p:nvPr>
            <p:ph type="subTitle" idx="18"/>
          </p:nvPr>
        </p:nvSpPr>
        <p:spPr>
          <a:xfrm flipH="1">
            <a:off x="5025125" y="2468275"/>
            <a:ext cx="2489400" cy="3747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Bebas Neue"/>
              <a:buNone/>
              <a:defRPr sz="2400">
                <a:solidFill>
                  <a:schemeClr val="dk1"/>
                </a:solidFill>
                <a:latin typeface="Teko Medium"/>
                <a:ea typeface="Teko Medium"/>
                <a:cs typeface="Teko Medium"/>
                <a:sym typeface="Teko Medium"/>
              </a:defRPr>
            </a:lvl1pPr>
            <a:lvl2pPr lvl="1"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0" name="Google Shape;70;p13"/>
          <p:cNvSpPr txBox="1">
            <a:spLocks noGrp="1"/>
          </p:cNvSpPr>
          <p:nvPr>
            <p:ph type="title" idx="19" hasCustomPrompt="1"/>
          </p:nvPr>
        </p:nvSpPr>
        <p:spPr>
          <a:xfrm flipH="1">
            <a:off x="7618025" y="3631700"/>
            <a:ext cx="570300" cy="892200"/>
          </a:xfrm>
          <a:prstGeom prst="rect">
            <a:avLst/>
          </a:prstGeom>
          <a:solidFill>
            <a:schemeClr val="lt1"/>
          </a:solidFill>
          <a:ln>
            <a:noFill/>
          </a:ln>
          <a:effectLst>
            <a:outerShdw blurRad="57150" dist="19050" dir="102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1" name="Google Shape;71;p13"/>
          <p:cNvSpPr txBox="1">
            <a:spLocks noGrp="1"/>
          </p:cNvSpPr>
          <p:nvPr>
            <p:ph type="subTitle" idx="20"/>
          </p:nvPr>
        </p:nvSpPr>
        <p:spPr>
          <a:xfrm flipH="1">
            <a:off x="5025125" y="4006400"/>
            <a:ext cx="2489400" cy="5175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72" name="Google Shape;72;p13"/>
          <p:cNvSpPr txBox="1">
            <a:spLocks noGrp="1"/>
          </p:cNvSpPr>
          <p:nvPr>
            <p:ph type="subTitle" idx="21"/>
          </p:nvPr>
        </p:nvSpPr>
        <p:spPr>
          <a:xfrm flipH="1">
            <a:off x="5025125" y="3707900"/>
            <a:ext cx="2489400" cy="3747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Bebas Neue"/>
              <a:buNone/>
              <a:defRPr sz="2400">
                <a:solidFill>
                  <a:schemeClr val="dk1"/>
                </a:solidFill>
                <a:latin typeface="Teko Medium"/>
                <a:ea typeface="Teko Medium"/>
                <a:cs typeface="Teko Medium"/>
                <a:sym typeface="Teko Medium"/>
              </a:defRPr>
            </a:lvl1pPr>
            <a:lvl2pPr lvl="1"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6">
  <p:cSld name="CUSTOM_1_1_1_1_1_1">
    <p:spTree>
      <p:nvGrpSpPr>
        <p:cNvPr id="1" name="Shape 102"/>
        <p:cNvGrpSpPr/>
        <p:nvPr/>
      </p:nvGrpSpPr>
      <p:grpSpPr>
        <a:xfrm>
          <a:off x="0" y="0"/>
          <a:ext cx="0" cy="0"/>
          <a:chOff x="0" y="0"/>
          <a:chExt cx="0" cy="0"/>
        </a:xfrm>
      </p:grpSpPr>
      <p:pic>
        <p:nvPicPr>
          <p:cNvPr id="103" name="Google Shape;103;p21"/>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04" name="Google Shape;104;p21"/>
          <p:cNvSpPr txBox="1">
            <a:spLocks noGrp="1"/>
          </p:cNvSpPr>
          <p:nvPr>
            <p:ph type="title"/>
          </p:nvPr>
        </p:nvSpPr>
        <p:spPr>
          <a:xfrm>
            <a:off x="720000" y="965475"/>
            <a:ext cx="2641500" cy="1146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5" name="Google Shape;105;p21"/>
          <p:cNvSpPr txBox="1">
            <a:spLocks noGrp="1"/>
          </p:cNvSpPr>
          <p:nvPr>
            <p:ph type="subTitle" idx="1"/>
          </p:nvPr>
        </p:nvSpPr>
        <p:spPr>
          <a:xfrm>
            <a:off x="720000" y="2111475"/>
            <a:ext cx="2641500" cy="2349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67"/>
        <p:cNvGrpSpPr/>
        <p:nvPr/>
      </p:nvGrpSpPr>
      <p:grpSpPr>
        <a:xfrm>
          <a:off x="0" y="0"/>
          <a:ext cx="0" cy="0"/>
          <a:chOff x="0" y="0"/>
          <a:chExt cx="0" cy="0"/>
        </a:xfrm>
      </p:grpSpPr>
      <p:pic>
        <p:nvPicPr>
          <p:cNvPr id="168" name="Google Shape;168;p29"/>
          <p:cNvPicPr preferRelativeResize="0"/>
          <p:nvPr/>
        </p:nvPicPr>
        <p:blipFill rotWithShape="1">
          <a:blip r:embed="rId2">
            <a:alphaModFix/>
          </a:blip>
          <a:srcRect/>
          <a:stretch/>
        </p:blipFill>
        <p:spPr>
          <a:xfrm flipH="1">
            <a:off x="0" y="0"/>
            <a:ext cx="9144000" cy="51435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69"/>
        <p:cNvGrpSpPr/>
        <p:nvPr/>
      </p:nvGrpSpPr>
      <p:grpSpPr>
        <a:xfrm>
          <a:off x="0" y="0"/>
          <a:ext cx="0" cy="0"/>
          <a:chOff x="0" y="0"/>
          <a:chExt cx="0" cy="0"/>
        </a:xfrm>
      </p:grpSpPr>
      <p:pic>
        <p:nvPicPr>
          <p:cNvPr id="170" name="Google Shape;170;p30"/>
          <p:cNvPicPr preferRelativeResize="0"/>
          <p:nvPr/>
        </p:nvPicPr>
        <p:blipFill rotWithShape="1">
          <a:blip r:embed="rId2">
            <a:alphaModFix amt="80000"/>
          </a:blip>
          <a:srcRect/>
          <a:stretch/>
        </p:blipFill>
        <p:spPr>
          <a:xfrm>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mt="80000"/>
          </a:blip>
          <a:srcRect/>
          <a:stretch/>
        </p:blipFill>
        <p:spPr>
          <a:xfrm>
            <a:off x="0" y="0"/>
            <a:ext cx="9144000" cy="5143500"/>
          </a:xfrm>
          <a:prstGeom prst="rect">
            <a:avLst/>
          </a:prstGeom>
          <a:noFill/>
          <a:ln>
            <a:noFill/>
          </a:ln>
        </p:spPr>
      </p:pic>
      <p:sp>
        <p:nvSpPr>
          <p:cNvPr id="14" name="Google Shape;14;p3"/>
          <p:cNvSpPr txBox="1">
            <a:spLocks noGrp="1"/>
          </p:cNvSpPr>
          <p:nvPr>
            <p:ph type="title"/>
          </p:nvPr>
        </p:nvSpPr>
        <p:spPr>
          <a:xfrm>
            <a:off x="837175" y="2235000"/>
            <a:ext cx="4360200" cy="8418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5000">
                <a:latin typeface="Teko Medium"/>
                <a:ea typeface="Teko Medium"/>
                <a:cs typeface="Teko Medium"/>
                <a:sym typeface="Teko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2073475" y="1337825"/>
            <a:ext cx="1887600" cy="841800"/>
          </a:xfrm>
          <a:prstGeom prst="rect">
            <a:avLst/>
          </a:prstGeom>
          <a:solidFill>
            <a:schemeClr val="lt1"/>
          </a:solidFill>
          <a:ln>
            <a:noFill/>
          </a:ln>
          <a:effectLst>
            <a:outerShdw blurRad="57150" dist="38100" dir="120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6000"/>
              <a:buNone/>
              <a:defRPr sz="6100">
                <a:latin typeface="Teko Medium"/>
                <a:ea typeface="Teko Medium"/>
                <a:cs typeface="Teko Medium"/>
                <a:sym typeface="Teko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1377025" y="3132175"/>
            <a:ext cx="3280500" cy="65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pic>
        <p:nvPicPr>
          <p:cNvPr id="18" name="Google Shape;18;p4"/>
          <p:cNvPicPr preferRelativeResize="0"/>
          <p:nvPr/>
        </p:nvPicPr>
        <p:blipFill rotWithShape="1">
          <a:blip r:embed="rId2">
            <a:alphaModFix amt="80000"/>
          </a:blip>
          <a:srcRect/>
          <a:stretch/>
        </p:blipFill>
        <p:spPr>
          <a:xfrm>
            <a:off x="0" y="0"/>
            <a:ext cx="9144000" cy="5143500"/>
          </a:xfrm>
          <a:prstGeom prst="rect">
            <a:avLst/>
          </a:prstGeom>
          <a:noFill/>
          <a:ln>
            <a:noFill/>
          </a:ln>
        </p:spPr>
      </p:pic>
      <p:sp>
        <p:nvSpPr>
          <p:cNvPr id="19" name="Google Shape;1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 name="Google Shape;20;p4"/>
          <p:cNvSpPr txBox="1">
            <a:spLocks noGrp="1"/>
          </p:cNvSpPr>
          <p:nvPr>
            <p:ph type="body" idx="1"/>
          </p:nvPr>
        </p:nvSpPr>
        <p:spPr>
          <a:xfrm>
            <a:off x="720000" y="965475"/>
            <a:ext cx="7242900" cy="3642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sz="1400"/>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pic>
        <p:nvPicPr>
          <p:cNvPr id="32" name="Google Shape;32;p7"/>
          <p:cNvPicPr preferRelativeResize="0"/>
          <p:nvPr/>
        </p:nvPicPr>
        <p:blipFill rotWithShape="1">
          <a:blip r:embed="rId2">
            <a:alphaModFix amt="90000"/>
          </a:blip>
          <a:srcRect/>
          <a:stretch/>
        </p:blipFill>
        <p:spPr>
          <a:xfrm>
            <a:off x="0" y="0"/>
            <a:ext cx="9144000" cy="5143500"/>
          </a:xfrm>
          <a:prstGeom prst="rect">
            <a:avLst/>
          </a:prstGeom>
          <a:noFill/>
          <a:ln>
            <a:noFill/>
          </a:ln>
        </p:spPr>
      </p:pic>
      <p:sp>
        <p:nvSpPr>
          <p:cNvPr id="33" name="Google Shape;33;p7"/>
          <p:cNvSpPr txBox="1">
            <a:spLocks noGrp="1"/>
          </p:cNvSpPr>
          <p:nvPr>
            <p:ph type="title"/>
          </p:nvPr>
        </p:nvSpPr>
        <p:spPr>
          <a:xfrm>
            <a:off x="720000" y="445025"/>
            <a:ext cx="2868300" cy="1183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 name="Google Shape;34;p7"/>
          <p:cNvSpPr txBox="1">
            <a:spLocks noGrp="1"/>
          </p:cNvSpPr>
          <p:nvPr>
            <p:ph type="body" idx="1"/>
          </p:nvPr>
        </p:nvSpPr>
        <p:spPr>
          <a:xfrm>
            <a:off x="720000" y="1628225"/>
            <a:ext cx="3852000" cy="2940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pic>
        <p:nvPicPr>
          <p:cNvPr id="36" name="Google Shape;36;p8"/>
          <p:cNvPicPr preferRelativeResize="0"/>
          <p:nvPr/>
        </p:nvPicPr>
        <p:blipFill rotWithShape="1">
          <a:blip r:embed="rId2">
            <a:alphaModFix amt="80000"/>
          </a:blip>
          <a:srcRect/>
          <a:stretch/>
        </p:blipFill>
        <p:spPr>
          <a:xfrm>
            <a:off x="0" y="0"/>
            <a:ext cx="9144000" cy="5143500"/>
          </a:xfrm>
          <a:prstGeom prst="rect">
            <a:avLst/>
          </a:prstGeom>
          <a:noFill/>
          <a:ln>
            <a:noFill/>
          </a:ln>
        </p:spPr>
      </p:pic>
      <p:sp>
        <p:nvSpPr>
          <p:cNvPr id="37" name="Google Shape;37;p8"/>
          <p:cNvSpPr txBox="1">
            <a:spLocks noGrp="1"/>
          </p:cNvSpPr>
          <p:nvPr>
            <p:ph type="title"/>
          </p:nvPr>
        </p:nvSpPr>
        <p:spPr>
          <a:xfrm>
            <a:off x="715095" y="1307112"/>
            <a:ext cx="40806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8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pic>
        <p:nvPicPr>
          <p:cNvPr id="39" name="Google Shape;39;p9"/>
          <p:cNvPicPr preferRelativeResize="0"/>
          <p:nvPr/>
        </p:nvPicPr>
        <p:blipFill rotWithShape="1">
          <a:blip r:embed="rId2">
            <a:alphaModFix amt="80000"/>
          </a:blip>
          <a:srcRect/>
          <a:stretch/>
        </p:blipFill>
        <p:spPr>
          <a:xfrm>
            <a:off x="0" y="0"/>
            <a:ext cx="9144000" cy="5143500"/>
          </a:xfrm>
          <a:prstGeom prst="rect">
            <a:avLst/>
          </a:prstGeom>
          <a:noFill/>
          <a:ln>
            <a:noFill/>
          </a:ln>
        </p:spPr>
      </p:pic>
      <p:sp>
        <p:nvSpPr>
          <p:cNvPr id="40" name="Google Shape;40;p9"/>
          <p:cNvSpPr txBox="1">
            <a:spLocks noGrp="1"/>
          </p:cNvSpPr>
          <p:nvPr>
            <p:ph type="title"/>
          </p:nvPr>
        </p:nvSpPr>
        <p:spPr>
          <a:xfrm>
            <a:off x="4190525" y="1389063"/>
            <a:ext cx="42384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6100">
                <a:latin typeface="Teko Medium"/>
                <a:ea typeface="Teko Medium"/>
                <a:cs typeface="Teko Medium"/>
                <a:sym typeface="Teko Medium"/>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1" name="Google Shape;41;p9"/>
          <p:cNvSpPr txBox="1">
            <a:spLocks noGrp="1"/>
          </p:cNvSpPr>
          <p:nvPr>
            <p:ph type="subTitle" idx="1"/>
          </p:nvPr>
        </p:nvSpPr>
        <p:spPr>
          <a:xfrm>
            <a:off x="4190625" y="2275138"/>
            <a:ext cx="4238400" cy="191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title"/>
          </p:nvPr>
        </p:nvSpPr>
        <p:spPr>
          <a:xfrm>
            <a:off x="720000" y="1544125"/>
            <a:ext cx="2483700" cy="23715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cxnSp>
        <p:nvCxnSpPr>
          <p:cNvPr id="44" name="Google Shape;44;p10"/>
          <p:cNvCxnSpPr>
            <a:stCxn id="45" idx="2"/>
            <a:endCxn id="43" idx="0"/>
          </p:cNvCxnSpPr>
          <p:nvPr/>
        </p:nvCxnSpPr>
        <p:spPr>
          <a:xfrm rot="-5400000" flipH="1">
            <a:off x="166050" y="-251625"/>
            <a:ext cx="1496400" cy="2095200"/>
          </a:xfrm>
          <a:prstGeom prst="bentConnector3">
            <a:avLst>
              <a:gd name="adj1" fmla="val 49998"/>
            </a:avLst>
          </a:prstGeom>
          <a:noFill/>
          <a:ln w="19050" cap="flat" cmpd="sng">
            <a:solidFill>
              <a:schemeClr val="lt1"/>
            </a:solidFill>
            <a:prstDash val="dot"/>
            <a:round/>
            <a:headEnd type="none" w="med" len="med"/>
            <a:tailEnd type="none" w="med" len="med"/>
          </a:ln>
        </p:spPr>
      </p:cxnSp>
      <p:cxnSp>
        <p:nvCxnSpPr>
          <p:cNvPr id="46" name="Google Shape;46;p10"/>
          <p:cNvCxnSpPr/>
          <p:nvPr/>
        </p:nvCxnSpPr>
        <p:spPr>
          <a:xfrm rot="5400000">
            <a:off x="551250" y="3902725"/>
            <a:ext cx="1397700" cy="1423500"/>
          </a:xfrm>
          <a:prstGeom prst="bentConnector4">
            <a:avLst>
              <a:gd name="adj1" fmla="val 44548"/>
              <a:gd name="adj2" fmla="val 116739"/>
            </a:avLst>
          </a:prstGeom>
          <a:noFill/>
          <a:ln w="19050" cap="flat" cmpd="sng">
            <a:solidFill>
              <a:schemeClr val="lt1"/>
            </a:solidFill>
            <a:prstDash val="dot"/>
            <a:round/>
            <a:headEnd type="none" w="med" len="med"/>
            <a:tailEnd type="none" w="med" len="med"/>
          </a:ln>
        </p:spPr>
      </p:cxnSp>
      <p:sp>
        <p:nvSpPr>
          <p:cNvPr id="45" name="Google Shape;45;p10"/>
          <p:cNvSpPr/>
          <p:nvPr/>
        </p:nvSpPr>
        <p:spPr>
          <a:xfrm>
            <a:off x="-361950" y="-390525"/>
            <a:ext cx="457200" cy="43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pic>
        <p:nvPicPr>
          <p:cNvPr id="48" name="Google Shape;48;p11"/>
          <p:cNvPicPr preferRelativeResize="0"/>
          <p:nvPr/>
        </p:nvPicPr>
        <p:blipFill rotWithShape="1">
          <a:blip r:embed="rId2">
            <a:alphaModFix amt="80000"/>
          </a:blip>
          <a:srcRect/>
          <a:stretch/>
        </p:blipFill>
        <p:spPr>
          <a:xfrm>
            <a:off x="0" y="0"/>
            <a:ext cx="9144000" cy="5143500"/>
          </a:xfrm>
          <a:prstGeom prst="rect">
            <a:avLst/>
          </a:prstGeom>
          <a:noFill/>
          <a:ln>
            <a:noFill/>
          </a:ln>
        </p:spPr>
      </p:pic>
      <p:sp>
        <p:nvSpPr>
          <p:cNvPr id="49" name="Google Shape;49;p11"/>
          <p:cNvSpPr txBox="1">
            <a:spLocks noGrp="1"/>
          </p:cNvSpPr>
          <p:nvPr>
            <p:ph type="title" hasCustomPrompt="1"/>
          </p:nvPr>
        </p:nvSpPr>
        <p:spPr>
          <a:xfrm>
            <a:off x="4240600" y="1568975"/>
            <a:ext cx="4188300" cy="1511100"/>
          </a:xfrm>
          <a:prstGeom prst="rect">
            <a:avLst/>
          </a:prstGeom>
        </p:spPr>
        <p:txBody>
          <a:bodyPr spcFirstLastPara="1" wrap="square" lIns="91425" tIns="91425" rIns="91425" bIns="91425" anchor="t" anchorCtr="0">
            <a:noAutofit/>
          </a:bodyPr>
          <a:lstStyle>
            <a:lvl1pPr lvl="0" algn="ctr">
              <a:spcBef>
                <a:spcPts val="0"/>
              </a:spcBef>
              <a:spcAft>
                <a:spcPts val="0"/>
              </a:spcAft>
              <a:buSzPts val="9600"/>
              <a:buNone/>
              <a:defRPr sz="8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0" name="Google Shape;50;p11"/>
          <p:cNvSpPr txBox="1">
            <a:spLocks noGrp="1"/>
          </p:cNvSpPr>
          <p:nvPr>
            <p:ph type="subTitle" idx="1"/>
          </p:nvPr>
        </p:nvSpPr>
        <p:spPr>
          <a:xfrm>
            <a:off x="4658298" y="3080125"/>
            <a:ext cx="3353100" cy="7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1pPr>
            <a:lvl2pPr lvl="1"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2pPr>
            <a:lvl3pPr lvl="2"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3pPr>
            <a:lvl4pPr lvl="3"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4pPr>
            <a:lvl5pPr lvl="4"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5pPr>
            <a:lvl6pPr lvl="5"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6pPr>
            <a:lvl7pPr lvl="6"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7pPr>
            <a:lvl8pPr lvl="7"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8pPr>
            <a:lvl9pPr lvl="8"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1pPr>
            <a:lvl2pPr marL="914400" lvl="1"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2pPr>
            <a:lvl3pPr marL="1371600" lvl="2"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3pPr>
            <a:lvl4pPr marL="1828800" lvl="3"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4pPr>
            <a:lvl5pPr marL="2286000" lvl="4"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5pPr>
            <a:lvl6pPr marL="2743200" lvl="5"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6pPr>
            <a:lvl7pPr marL="3200400" lvl="6"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7pPr>
            <a:lvl8pPr marL="3657600" lvl="7"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8pPr>
            <a:lvl9pPr marL="4114800" lvl="8"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5" r:id="rId6"/>
    <p:sldLayoutId id="2147483656" r:id="rId7"/>
    <p:sldLayoutId id="2147483657" r:id="rId8"/>
    <p:sldLayoutId id="2147483658" r:id="rId9"/>
    <p:sldLayoutId id="2147483659" r:id="rId10"/>
    <p:sldLayoutId id="2147483667" r:id="rId11"/>
    <p:sldLayoutId id="2147483675" r:id="rId12"/>
    <p:sldLayoutId id="2147483676"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hyperlink" Target="mailto:Umair03042204122@gmail.com"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4"/>
          <p:cNvSpPr txBox="1">
            <a:spLocks noGrp="1"/>
          </p:cNvSpPr>
          <p:nvPr>
            <p:ph type="ctrTitle"/>
          </p:nvPr>
        </p:nvSpPr>
        <p:spPr>
          <a:xfrm>
            <a:off x="3369400" y="1134700"/>
            <a:ext cx="5059500" cy="2180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6100" dirty="0" smtClean="0"/>
              <a:t>AI IN FUTURE WARFARE</a:t>
            </a:r>
            <a:endParaRPr sz="6100" dirty="0"/>
          </a:p>
        </p:txBody>
      </p:sp>
      <p:sp>
        <p:nvSpPr>
          <p:cNvPr id="182" name="Google Shape;182;p34"/>
          <p:cNvSpPr txBox="1">
            <a:spLocks noGrp="1"/>
          </p:cNvSpPr>
          <p:nvPr>
            <p:ph type="subTitle" idx="1"/>
          </p:nvPr>
        </p:nvSpPr>
        <p:spPr>
          <a:xfrm>
            <a:off x="3369400" y="3687675"/>
            <a:ext cx="5059500" cy="409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smtClean="0"/>
              <a:t>Presentation for my Review Paper</a:t>
            </a:r>
            <a:endParaRPr dirty="0"/>
          </a:p>
        </p:txBody>
      </p:sp>
      <p:pic>
        <p:nvPicPr>
          <p:cNvPr id="183" name="Google Shape;183;p34"/>
          <p:cNvPicPr preferRelativeResize="0"/>
          <p:nvPr/>
        </p:nvPicPr>
        <p:blipFill rotWithShape="1">
          <a:blip r:embed="rId3">
            <a:alphaModFix/>
          </a:blip>
          <a:srcRect r="60176"/>
          <a:stretch/>
        </p:blipFill>
        <p:spPr>
          <a:xfrm>
            <a:off x="-205875" y="69408"/>
            <a:ext cx="3641477"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smtClean="0"/>
              <a:t>Miss Cummings gives the graph that indicates how fast commercial market is growing than the military. And how many billions of dollars are invested in this market.</a:t>
            </a:r>
          </a:p>
          <a:p>
            <a:endParaRPr lang="en-US" dirty="0"/>
          </a:p>
        </p:txBody>
      </p:sp>
      <p:pic>
        <p:nvPicPr>
          <p:cNvPr id="4" name="Picture 3"/>
          <p:cNvPicPr>
            <a:picLocks noChangeAspect="1"/>
          </p:cNvPicPr>
          <p:nvPr/>
        </p:nvPicPr>
        <p:blipFill>
          <a:blip r:embed="rId2"/>
          <a:stretch>
            <a:fillRect/>
          </a:stretch>
        </p:blipFill>
        <p:spPr>
          <a:xfrm>
            <a:off x="1406172" y="1810455"/>
            <a:ext cx="5676900" cy="3238500"/>
          </a:xfrm>
          <a:prstGeom prst="rect">
            <a:avLst/>
          </a:prstGeom>
        </p:spPr>
      </p:pic>
    </p:spTree>
    <p:extLst>
      <p:ext uri="{BB962C8B-B14F-4D97-AF65-F5344CB8AC3E}">
        <p14:creationId xmlns:p14="http://schemas.microsoft.com/office/powerpoint/2010/main" val="394863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4178" y="1789564"/>
            <a:ext cx="7242900" cy="2274436"/>
          </a:xfrm>
        </p:spPr>
        <p:txBody>
          <a:bodyPr/>
          <a:lstStyle/>
          <a:p>
            <a:r>
              <a:rPr lang="en-US" dirty="0" smtClean="0"/>
              <a:t>Here clearly can be seen how the commercial is growing.</a:t>
            </a:r>
          </a:p>
          <a:p>
            <a:r>
              <a:rPr lang="en-US" dirty="0" smtClean="0"/>
              <a:t>The yellow pillar shows commercial market that is reaching </a:t>
            </a:r>
            <a:r>
              <a:rPr lang="en-US" dirty="0" err="1" smtClean="0"/>
              <a:t>upto</a:t>
            </a:r>
            <a:r>
              <a:rPr lang="en-US" dirty="0" smtClean="0"/>
              <a:t> $200 billion dollars.</a:t>
            </a:r>
          </a:p>
          <a:p>
            <a:endParaRPr lang="en-US" dirty="0"/>
          </a:p>
          <a:p>
            <a:r>
              <a:rPr lang="en-US" dirty="0" smtClean="0"/>
              <a:t>Whereas the other two are very </a:t>
            </a:r>
            <a:r>
              <a:rPr lang="en-US" dirty="0" err="1" smtClean="0"/>
              <a:t>very</a:t>
            </a:r>
            <a:r>
              <a:rPr lang="en-US" dirty="0" smtClean="0"/>
              <a:t> less as compared to this which shows the military interest.</a:t>
            </a:r>
            <a:endParaRPr lang="en-US" dirty="0"/>
          </a:p>
        </p:txBody>
      </p:sp>
    </p:spTree>
    <p:extLst>
      <p:ext uri="{BB962C8B-B14F-4D97-AF65-F5344CB8AC3E}">
        <p14:creationId xmlns:p14="http://schemas.microsoft.com/office/powerpoint/2010/main" val="4123897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6"/>
        <p:cNvGrpSpPr/>
        <p:nvPr/>
      </p:nvGrpSpPr>
      <p:grpSpPr>
        <a:xfrm>
          <a:off x="0" y="0"/>
          <a:ext cx="0" cy="0"/>
          <a:chOff x="0" y="0"/>
          <a:chExt cx="0" cy="0"/>
        </a:xfrm>
      </p:grpSpPr>
      <p:sp>
        <p:nvSpPr>
          <p:cNvPr id="407" name="Google Shape;407;p49"/>
          <p:cNvSpPr txBox="1">
            <a:spLocks noGrp="1"/>
          </p:cNvSpPr>
          <p:nvPr>
            <p:ph type="title"/>
          </p:nvPr>
        </p:nvSpPr>
        <p:spPr>
          <a:xfrm>
            <a:off x="720000" y="1544125"/>
            <a:ext cx="2483700" cy="237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MY ANALYSIS </a:t>
            </a:r>
            <a:br>
              <a:rPr lang="en-US" dirty="0" smtClean="0"/>
            </a:br>
            <a:r>
              <a:rPr lang="en-US" dirty="0" smtClean="0"/>
              <a:t>ON DATASET</a:t>
            </a:r>
            <a:endParaRPr dirty="0"/>
          </a:p>
        </p:txBody>
      </p:sp>
      <p:sp>
        <p:nvSpPr>
          <p:cNvPr id="408" name="Google Shape;408;p49"/>
          <p:cNvSpPr/>
          <p:nvPr/>
        </p:nvSpPr>
        <p:spPr>
          <a:xfrm>
            <a:off x="538200" y="5160925"/>
            <a:ext cx="695400" cy="3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3" name="Google Shape;273;p41"/>
          <p:cNvSpPr txBox="1">
            <a:spLocks noGrp="1"/>
          </p:cNvSpPr>
          <p:nvPr>
            <p:ph type="body" idx="1"/>
          </p:nvPr>
        </p:nvSpPr>
        <p:spPr>
          <a:xfrm>
            <a:off x="731289" y="1411109"/>
            <a:ext cx="7242900" cy="2709335"/>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600" dirty="0" smtClean="0"/>
              <a:t>The analysis was performed on the military dataset that was taken from </a:t>
            </a:r>
            <a:r>
              <a:rPr lang="en-US" sz="1600" dirty="0" err="1" smtClean="0"/>
              <a:t>kaggle</a:t>
            </a:r>
            <a:r>
              <a:rPr lang="en-US" sz="1600" dirty="0" smtClean="0"/>
              <a:t>.</a:t>
            </a:r>
          </a:p>
          <a:p>
            <a:pPr marL="285750" lvl="0" indent="-285750" algn="l" rtl="0">
              <a:spcBef>
                <a:spcPts val="0"/>
              </a:spcBef>
              <a:spcAft>
                <a:spcPts val="0"/>
              </a:spcAft>
              <a:buFont typeface="Arial" panose="020B0604020202020204" pitchFamily="34" charset="0"/>
              <a:buChar char="•"/>
            </a:pPr>
            <a:endParaRPr lang="en-US" sz="1600" dirty="0"/>
          </a:p>
          <a:p>
            <a:pPr marL="285750" lvl="0" indent="-285750" algn="l" rtl="0">
              <a:spcBef>
                <a:spcPts val="0"/>
              </a:spcBef>
              <a:spcAft>
                <a:spcPts val="0"/>
              </a:spcAft>
              <a:buFont typeface="Arial" panose="020B0604020202020204" pitchFamily="34" charset="0"/>
              <a:buChar char="•"/>
            </a:pPr>
            <a:r>
              <a:rPr lang="en-US" sz="1600" dirty="0" smtClean="0"/>
              <a:t>The graphs and charts are obtained by applying various algorithms.</a:t>
            </a:r>
          </a:p>
          <a:p>
            <a:pPr marL="285750" lvl="0" indent="-285750" algn="l" rtl="0">
              <a:spcBef>
                <a:spcPts val="0"/>
              </a:spcBef>
              <a:spcAft>
                <a:spcPts val="0"/>
              </a:spcAft>
              <a:buFont typeface="Arial" panose="020B0604020202020204" pitchFamily="34" charset="0"/>
              <a:buChar char="•"/>
            </a:pPr>
            <a:endParaRPr lang="en-US" sz="1600" dirty="0"/>
          </a:p>
          <a:p>
            <a:pPr marL="285750" lvl="0" indent="-285750" algn="l" rtl="0">
              <a:spcBef>
                <a:spcPts val="0"/>
              </a:spcBef>
              <a:spcAft>
                <a:spcPts val="0"/>
              </a:spcAft>
              <a:buFont typeface="Arial" panose="020B0604020202020204" pitchFamily="34" charset="0"/>
              <a:buChar char="•"/>
            </a:pPr>
            <a:r>
              <a:rPr lang="en-US" sz="1600" dirty="0" smtClean="0"/>
              <a:t>I am showing those </a:t>
            </a:r>
            <a:r>
              <a:rPr lang="en-US" sz="1600" dirty="0" err="1" smtClean="0"/>
              <a:t>graps</a:t>
            </a:r>
            <a:r>
              <a:rPr lang="en-US" sz="1600" dirty="0" smtClean="0"/>
              <a:t> below.</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121356" y="0"/>
            <a:ext cx="5873044" cy="2393244"/>
          </a:xfrm>
          <a:prstGeom prst="rect">
            <a:avLst/>
          </a:prstGeom>
        </p:spPr>
      </p:pic>
      <p:pic>
        <p:nvPicPr>
          <p:cNvPr id="5" name="Picture 4"/>
          <p:cNvPicPr/>
          <p:nvPr/>
        </p:nvPicPr>
        <p:blipFill>
          <a:blip r:embed="rId3"/>
          <a:stretch>
            <a:fillRect/>
          </a:stretch>
        </p:blipFill>
        <p:spPr>
          <a:xfrm>
            <a:off x="2774245" y="2509412"/>
            <a:ext cx="5782733" cy="2514143"/>
          </a:xfrm>
          <a:prstGeom prst="rect">
            <a:avLst/>
          </a:prstGeom>
        </p:spPr>
      </p:pic>
    </p:spTree>
    <p:extLst>
      <p:ext uri="{BB962C8B-B14F-4D97-AF65-F5344CB8AC3E}">
        <p14:creationId xmlns:p14="http://schemas.microsoft.com/office/powerpoint/2010/main" val="3222794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632178" y="383822"/>
            <a:ext cx="8229600" cy="4436534"/>
          </a:xfrm>
          <a:prstGeom prst="rect">
            <a:avLst/>
          </a:prstGeom>
        </p:spPr>
      </p:pic>
    </p:spTree>
    <p:extLst>
      <p:ext uri="{BB962C8B-B14F-4D97-AF65-F5344CB8AC3E}">
        <p14:creationId xmlns:p14="http://schemas.microsoft.com/office/powerpoint/2010/main" val="2581211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8"/>
          <p:cNvSpPr txBox="1">
            <a:spLocks noGrp="1"/>
          </p:cNvSpPr>
          <p:nvPr>
            <p:ph type="title"/>
          </p:nvPr>
        </p:nvSpPr>
        <p:spPr>
          <a:xfrm>
            <a:off x="715095" y="1307112"/>
            <a:ext cx="40806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t>FINDINGS</a:t>
            </a:r>
            <a:endParaRPr dirty="0"/>
          </a:p>
        </p:txBody>
      </p:sp>
      <p:pic>
        <p:nvPicPr>
          <p:cNvPr id="402" name="Google Shape;402;p48"/>
          <p:cNvPicPr preferRelativeResize="0"/>
          <p:nvPr/>
        </p:nvPicPr>
        <p:blipFill rotWithShape="1">
          <a:blip r:embed="rId3">
            <a:alphaModFix/>
          </a:blip>
          <a:srcRect l="12843" r="36229" b="14266"/>
          <a:stretch/>
        </p:blipFill>
        <p:spPr>
          <a:xfrm>
            <a:off x="4572000" y="233346"/>
            <a:ext cx="5109874" cy="483895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sz="1600" dirty="0" smtClean="0"/>
              <a:t>You have seen author’s analysis and my analysis. Both are confirming the less spending of military in making autonomous drones whereas commercial market is touching the figure $200 billion dollars.</a:t>
            </a:r>
          </a:p>
          <a:p>
            <a:endParaRPr lang="en-US" sz="1600" dirty="0"/>
          </a:p>
          <a:p>
            <a:r>
              <a:rPr lang="en-US" sz="1600" dirty="0" smtClean="0"/>
              <a:t>But military’s figure goes </a:t>
            </a:r>
            <a:r>
              <a:rPr lang="en-US" sz="1600" dirty="0" err="1" smtClean="0"/>
              <a:t>upto</a:t>
            </a:r>
            <a:r>
              <a:rPr lang="en-US" sz="1600" dirty="0" smtClean="0"/>
              <a:t> $8 billion dollars.</a:t>
            </a:r>
          </a:p>
          <a:p>
            <a:endParaRPr lang="en-US" sz="1600" dirty="0"/>
          </a:p>
          <a:p>
            <a:r>
              <a:rPr lang="en-US" sz="1600" dirty="0" smtClean="0"/>
              <a:t>By seeing facts and figures, it has been cleared that military is not taking an interest in making autonomous drones. Reasons have been discussed above.</a:t>
            </a:r>
          </a:p>
          <a:p>
            <a:endParaRPr lang="en-US" sz="1600" dirty="0"/>
          </a:p>
          <a:p>
            <a:r>
              <a:rPr lang="en-US" sz="1600" dirty="0" smtClean="0"/>
              <a:t>On the other hand, the commercial market is rising day by day.</a:t>
            </a:r>
            <a:endParaRPr lang="en-US" sz="1600" dirty="0"/>
          </a:p>
        </p:txBody>
      </p:sp>
    </p:spTree>
    <p:extLst>
      <p:ext uri="{BB962C8B-B14F-4D97-AF65-F5344CB8AC3E}">
        <p14:creationId xmlns:p14="http://schemas.microsoft.com/office/powerpoint/2010/main" val="1303440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170" y="1140177"/>
            <a:ext cx="4389030" cy="1873955"/>
          </a:xfrm>
        </p:spPr>
        <p:txBody>
          <a:bodyPr/>
          <a:lstStyle/>
          <a:p>
            <a:r>
              <a:rPr lang="en-US" sz="9600" dirty="0" smtClean="0"/>
              <a:t>Thanks!</a:t>
            </a:r>
            <a:endParaRPr lang="en-US" sz="9600" dirty="0"/>
          </a:p>
        </p:txBody>
      </p:sp>
      <p:sp>
        <p:nvSpPr>
          <p:cNvPr id="4" name="Subtitle 3"/>
          <p:cNvSpPr>
            <a:spLocks noGrp="1"/>
          </p:cNvSpPr>
          <p:nvPr>
            <p:ph type="subTitle" idx="1"/>
          </p:nvPr>
        </p:nvSpPr>
        <p:spPr/>
        <p:txBody>
          <a:bodyPr/>
          <a:lstStyle/>
          <a:p>
            <a:r>
              <a:rPr lang="en-US" dirty="0">
                <a:latin typeface="Teko Medium"/>
                <a:ea typeface="Teko Medium"/>
                <a:cs typeface="Teko Medium"/>
                <a:sym typeface="Teko Medium"/>
              </a:rPr>
              <a:t>DO YOU HAVE ANY QUESTIONS</a:t>
            </a:r>
            <a:r>
              <a:rPr lang="en-US" dirty="0" smtClean="0">
                <a:latin typeface="Teko Medium"/>
                <a:ea typeface="Teko Medium"/>
                <a:cs typeface="Teko Medium"/>
                <a:sym typeface="Teko Medium"/>
              </a:rPr>
              <a:t>?</a:t>
            </a:r>
          </a:p>
          <a:p>
            <a:endParaRPr lang="en-US" dirty="0">
              <a:latin typeface="Teko Medium"/>
              <a:ea typeface="Teko Medium"/>
              <a:cs typeface="Teko Medium"/>
              <a:sym typeface="Teko Medium"/>
            </a:endParaRPr>
          </a:p>
          <a:p>
            <a:r>
              <a:rPr lang="en-US" sz="2000" dirty="0" smtClean="0">
                <a:latin typeface="Teko Medium"/>
                <a:ea typeface="Teko Medium"/>
                <a:cs typeface="Teko Medium"/>
                <a:sym typeface="Teko Medium"/>
              </a:rPr>
              <a:t>My E-mail: </a:t>
            </a:r>
            <a:r>
              <a:rPr lang="en-US" sz="2000" dirty="0" smtClean="0">
                <a:latin typeface="Teko Medium"/>
                <a:ea typeface="Teko Medium"/>
                <a:cs typeface="Teko Medium"/>
                <a:sym typeface="Teko Medium"/>
                <a:hlinkClick r:id="rId2"/>
              </a:rPr>
              <a:t>Umair03042204122@gmail.com</a:t>
            </a:r>
            <a:endParaRPr lang="en-US" sz="2000" dirty="0" smtClean="0">
              <a:latin typeface="Teko Medium"/>
              <a:ea typeface="Teko Medium"/>
              <a:cs typeface="Teko Medium"/>
              <a:sym typeface="Teko Medium"/>
            </a:endParaRPr>
          </a:p>
          <a:p>
            <a:r>
              <a:rPr lang="en-US" sz="2000" dirty="0" smtClean="0">
                <a:latin typeface="Teko Medium"/>
                <a:ea typeface="Teko Medium"/>
                <a:cs typeface="Teko Medium"/>
                <a:sym typeface="Teko Medium"/>
              </a:rPr>
              <a:t>My Twitter: @</a:t>
            </a:r>
            <a:r>
              <a:rPr lang="en-US" sz="2000" dirty="0" err="1" smtClean="0">
                <a:latin typeface="Teko Medium"/>
                <a:ea typeface="Teko Medium"/>
                <a:cs typeface="Teko Medium"/>
                <a:sym typeface="Teko Medium"/>
              </a:rPr>
              <a:t>Mrmondaybs</a:t>
            </a:r>
            <a:endParaRPr lang="en-US" sz="2000" dirty="0" smtClean="0">
              <a:latin typeface="Teko Medium"/>
              <a:ea typeface="Teko Medium"/>
              <a:cs typeface="Teko Medium"/>
              <a:sym typeface="Teko Medium"/>
            </a:endParaRPr>
          </a:p>
          <a:p>
            <a:r>
              <a:rPr lang="en-US" sz="2000" dirty="0" smtClean="0">
                <a:latin typeface="Teko Medium"/>
                <a:ea typeface="Teko Medium"/>
                <a:cs typeface="Teko Medium"/>
                <a:sym typeface="Teko Medium"/>
              </a:rPr>
              <a:t>Phone: 03042204122</a:t>
            </a:r>
          </a:p>
          <a:p>
            <a:endParaRPr lang="en-US" dirty="0" smtClean="0">
              <a:latin typeface="Teko Medium"/>
              <a:ea typeface="Teko Medium"/>
              <a:cs typeface="Teko Medium"/>
              <a:sym typeface="Teko Medium"/>
            </a:endParaRPr>
          </a:p>
          <a:p>
            <a:pPr algn="l"/>
            <a:endParaRPr lang="en-US" dirty="0">
              <a:latin typeface="Teko Medium"/>
              <a:ea typeface="Teko Medium"/>
              <a:cs typeface="Teko Medium"/>
              <a:sym typeface="Teko Medium"/>
            </a:endParaRPr>
          </a:p>
          <a:p>
            <a:endParaRPr lang="en-US" dirty="0"/>
          </a:p>
        </p:txBody>
      </p:sp>
    </p:spTree>
    <p:extLst>
      <p:ext uri="{BB962C8B-B14F-4D97-AF65-F5344CB8AC3E}">
        <p14:creationId xmlns:p14="http://schemas.microsoft.com/office/powerpoint/2010/main" val="2881771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6"/>
        <p:cNvGrpSpPr/>
        <p:nvPr/>
      </p:nvGrpSpPr>
      <p:grpSpPr>
        <a:xfrm>
          <a:off x="0" y="0"/>
          <a:ext cx="0" cy="0"/>
          <a:chOff x="0" y="0"/>
          <a:chExt cx="0" cy="0"/>
        </a:xfrm>
      </p:grpSpPr>
      <p:sp>
        <p:nvSpPr>
          <p:cNvPr id="197" name="Google Shape;197;p36"/>
          <p:cNvSpPr txBox="1">
            <a:spLocks noGrp="1"/>
          </p:cNvSpPr>
          <p:nvPr>
            <p:ph type="subTitle" idx="3"/>
          </p:nvPr>
        </p:nvSpPr>
        <p:spPr>
          <a:xfrm>
            <a:off x="1629475" y="1228650"/>
            <a:ext cx="2489400" cy="37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INTRODUCTION</a:t>
            </a:r>
            <a:endParaRPr dirty="0"/>
          </a:p>
        </p:txBody>
      </p:sp>
      <p:sp>
        <p:nvSpPr>
          <p:cNvPr id="198" name="Google Shape;198;p36"/>
          <p:cNvSpPr txBox="1">
            <a:spLocks noGrp="1"/>
          </p:cNvSpPr>
          <p:nvPr>
            <p:ph type="title"/>
          </p:nvPr>
        </p:nvSpPr>
        <p:spPr>
          <a:xfrm>
            <a:off x="955675" y="1152450"/>
            <a:ext cx="570300" cy="89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00" name="Google Shape;200;p36"/>
          <p:cNvSpPr txBox="1">
            <a:spLocks noGrp="1"/>
          </p:cNvSpPr>
          <p:nvPr>
            <p:ph type="title" idx="2"/>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eko Medium"/>
                <a:ea typeface="Teko Medium"/>
                <a:cs typeface="Teko Medium"/>
                <a:sym typeface="Teko Medium"/>
              </a:rPr>
              <a:t>TABLE OF CONTENTS</a:t>
            </a:r>
            <a:endParaRPr>
              <a:latin typeface="Teko Medium"/>
              <a:ea typeface="Teko Medium"/>
              <a:cs typeface="Teko Medium"/>
              <a:sym typeface="Teko Medium"/>
            </a:endParaRPr>
          </a:p>
        </p:txBody>
      </p:sp>
      <p:sp>
        <p:nvSpPr>
          <p:cNvPr id="201" name="Google Shape;201;p36"/>
          <p:cNvSpPr txBox="1">
            <a:spLocks noGrp="1"/>
          </p:cNvSpPr>
          <p:nvPr>
            <p:ph type="title" idx="4"/>
          </p:nvPr>
        </p:nvSpPr>
        <p:spPr>
          <a:xfrm>
            <a:off x="955675" y="2392075"/>
            <a:ext cx="570300" cy="89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03" name="Google Shape;203;p36"/>
          <p:cNvSpPr txBox="1">
            <a:spLocks noGrp="1"/>
          </p:cNvSpPr>
          <p:nvPr>
            <p:ph type="subTitle" idx="6"/>
          </p:nvPr>
        </p:nvSpPr>
        <p:spPr>
          <a:xfrm>
            <a:off x="1629475" y="2468275"/>
            <a:ext cx="2489400" cy="37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Methodology</a:t>
            </a:r>
            <a:endParaRPr dirty="0"/>
          </a:p>
        </p:txBody>
      </p:sp>
      <p:sp>
        <p:nvSpPr>
          <p:cNvPr id="204" name="Google Shape;204;p36"/>
          <p:cNvSpPr txBox="1">
            <a:spLocks noGrp="1"/>
          </p:cNvSpPr>
          <p:nvPr>
            <p:ph type="title" idx="7"/>
          </p:nvPr>
        </p:nvSpPr>
        <p:spPr>
          <a:xfrm>
            <a:off x="955675" y="3631700"/>
            <a:ext cx="570300" cy="89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06" name="Google Shape;206;p36"/>
          <p:cNvSpPr txBox="1">
            <a:spLocks noGrp="1"/>
          </p:cNvSpPr>
          <p:nvPr>
            <p:ph type="subTitle" idx="9"/>
          </p:nvPr>
        </p:nvSpPr>
        <p:spPr>
          <a:xfrm>
            <a:off x="1629475" y="3707900"/>
            <a:ext cx="2489400" cy="37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AUTHORS’ ANALYSIS</a:t>
            </a:r>
            <a:endParaRPr dirty="0"/>
          </a:p>
        </p:txBody>
      </p:sp>
      <p:sp>
        <p:nvSpPr>
          <p:cNvPr id="207" name="Google Shape;207;p36"/>
          <p:cNvSpPr txBox="1">
            <a:spLocks noGrp="1"/>
          </p:cNvSpPr>
          <p:nvPr>
            <p:ph type="title" idx="13"/>
          </p:nvPr>
        </p:nvSpPr>
        <p:spPr>
          <a:xfrm flipH="1">
            <a:off x="7618025" y="1152450"/>
            <a:ext cx="570300" cy="89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09" name="Google Shape;209;p36"/>
          <p:cNvSpPr txBox="1">
            <a:spLocks noGrp="1"/>
          </p:cNvSpPr>
          <p:nvPr>
            <p:ph type="subTitle" idx="15"/>
          </p:nvPr>
        </p:nvSpPr>
        <p:spPr>
          <a:xfrm flipH="1">
            <a:off x="5025125" y="1228650"/>
            <a:ext cx="2489400" cy="37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smtClean="0"/>
              <a:t>MY ANALYSIS ON DATASET</a:t>
            </a:r>
            <a:endParaRPr dirty="0"/>
          </a:p>
        </p:txBody>
      </p:sp>
      <p:sp>
        <p:nvSpPr>
          <p:cNvPr id="210" name="Google Shape;210;p36"/>
          <p:cNvSpPr txBox="1">
            <a:spLocks noGrp="1"/>
          </p:cNvSpPr>
          <p:nvPr>
            <p:ph type="title" idx="16"/>
          </p:nvPr>
        </p:nvSpPr>
        <p:spPr>
          <a:xfrm flipH="1">
            <a:off x="7618025" y="2392075"/>
            <a:ext cx="570300" cy="89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12" name="Google Shape;212;p36"/>
          <p:cNvSpPr txBox="1">
            <a:spLocks noGrp="1"/>
          </p:cNvSpPr>
          <p:nvPr>
            <p:ph type="subTitle" idx="18"/>
          </p:nvPr>
        </p:nvSpPr>
        <p:spPr>
          <a:xfrm flipH="1">
            <a:off x="5025125" y="2468275"/>
            <a:ext cx="2489400" cy="37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smtClean="0"/>
              <a:t>FINDINGS</a:t>
            </a:r>
            <a:endParaRPr dirty="0"/>
          </a:p>
        </p:txBody>
      </p:sp>
      <p:sp>
        <p:nvSpPr>
          <p:cNvPr id="213" name="Google Shape;213;p36"/>
          <p:cNvSpPr txBox="1">
            <a:spLocks noGrp="1"/>
          </p:cNvSpPr>
          <p:nvPr>
            <p:ph type="title" idx="19"/>
          </p:nvPr>
        </p:nvSpPr>
        <p:spPr>
          <a:xfrm flipH="1">
            <a:off x="7618025" y="3631700"/>
            <a:ext cx="570300" cy="89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215" name="Google Shape;215;p36"/>
          <p:cNvSpPr txBox="1">
            <a:spLocks noGrp="1"/>
          </p:cNvSpPr>
          <p:nvPr>
            <p:ph type="subTitle" idx="21"/>
          </p:nvPr>
        </p:nvSpPr>
        <p:spPr>
          <a:xfrm flipH="1">
            <a:off x="5025125" y="3707900"/>
            <a:ext cx="2489400" cy="37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smtClean="0"/>
              <a:t>CONCLUSION</a:t>
            </a:r>
            <a:endParaRPr dirty="0"/>
          </a:p>
        </p:txBody>
      </p:sp>
      <p:cxnSp>
        <p:nvCxnSpPr>
          <p:cNvPr id="216" name="Google Shape;216;p36"/>
          <p:cNvCxnSpPr>
            <a:stCxn id="198" idx="1"/>
            <a:endCxn id="201" idx="0"/>
          </p:cNvCxnSpPr>
          <p:nvPr/>
        </p:nvCxnSpPr>
        <p:spPr>
          <a:xfrm>
            <a:off x="955675" y="1598550"/>
            <a:ext cx="285300" cy="793500"/>
          </a:xfrm>
          <a:prstGeom prst="bentConnector4">
            <a:avLst>
              <a:gd name="adj1" fmla="val -83465"/>
              <a:gd name="adj2" fmla="val 78111"/>
            </a:avLst>
          </a:prstGeom>
          <a:noFill/>
          <a:ln w="19050" cap="flat" cmpd="sng">
            <a:solidFill>
              <a:srgbClr val="FF9900"/>
            </a:solidFill>
            <a:prstDash val="dot"/>
            <a:round/>
            <a:headEnd type="none" w="med" len="med"/>
            <a:tailEnd type="none" w="med" len="med"/>
          </a:ln>
        </p:spPr>
      </p:cxnSp>
      <p:cxnSp>
        <p:nvCxnSpPr>
          <p:cNvPr id="217" name="Google Shape;217;p36"/>
          <p:cNvCxnSpPr>
            <a:stCxn id="201" idx="2"/>
            <a:endCxn id="204" idx="1"/>
          </p:cNvCxnSpPr>
          <p:nvPr/>
        </p:nvCxnSpPr>
        <p:spPr>
          <a:xfrm rot="5400000">
            <a:off x="701425" y="3538375"/>
            <a:ext cx="793500" cy="285300"/>
          </a:xfrm>
          <a:prstGeom prst="bentConnector4">
            <a:avLst>
              <a:gd name="adj1" fmla="val 21892"/>
              <a:gd name="adj2" fmla="val 183412"/>
            </a:avLst>
          </a:prstGeom>
          <a:noFill/>
          <a:ln w="19050" cap="flat" cmpd="sng">
            <a:solidFill>
              <a:srgbClr val="FF9900"/>
            </a:solidFill>
            <a:prstDash val="dot"/>
            <a:round/>
            <a:headEnd type="none" w="med" len="med"/>
            <a:tailEnd type="none" w="med" len="med"/>
          </a:ln>
        </p:spPr>
      </p:cxnSp>
      <p:cxnSp>
        <p:nvCxnSpPr>
          <p:cNvPr id="218" name="Google Shape;218;p36"/>
          <p:cNvCxnSpPr>
            <a:stCxn id="207" idx="1"/>
            <a:endCxn id="210" idx="0"/>
          </p:cNvCxnSpPr>
          <p:nvPr/>
        </p:nvCxnSpPr>
        <p:spPr>
          <a:xfrm flipH="1">
            <a:off x="7903025" y="1598550"/>
            <a:ext cx="285300" cy="793500"/>
          </a:xfrm>
          <a:prstGeom prst="bentConnector4">
            <a:avLst>
              <a:gd name="adj1" fmla="val -83465"/>
              <a:gd name="adj2" fmla="val 78111"/>
            </a:avLst>
          </a:prstGeom>
          <a:noFill/>
          <a:ln w="19050" cap="flat" cmpd="sng">
            <a:solidFill>
              <a:srgbClr val="FF9900"/>
            </a:solidFill>
            <a:prstDash val="dot"/>
            <a:round/>
            <a:headEnd type="none" w="med" len="med"/>
            <a:tailEnd type="none" w="med" len="med"/>
          </a:ln>
        </p:spPr>
      </p:cxnSp>
      <p:cxnSp>
        <p:nvCxnSpPr>
          <p:cNvPr id="219" name="Google Shape;219;p36"/>
          <p:cNvCxnSpPr>
            <a:stCxn id="210" idx="2"/>
            <a:endCxn id="213" idx="1"/>
          </p:cNvCxnSpPr>
          <p:nvPr/>
        </p:nvCxnSpPr>
        <p:spPr>
          <a:xfrm rot="-5400000" flipH="1">
            <a:off x="7649075" y="3538375"/>
            <a:ext cx="793500" cy="285300"/>
          </a:xfrm>
          <a:prstGeom prst="bentConnector4">
            <a:avLst>
              <a:gd name="adj1" fmla="val 21892"/>
              <a:gd name="adj2" fmla="val 183412"/>
            </a:avLst>
          </a:prstGeom>
          <a:noFill/>
          <a:ln w="19050" cap="flat" cmpd="sng">
            <a:solidFill>
              <a:srgbClr val="FF9900"/>
            </a:solidFill>
            <a:prstDash val="dot"/>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7"/>
          <p:cNvSpPr txBox="1">
            <a:spLocks noGrp="1"/>
          </p:cNvSpPr>
          <p:nvPr>
            <p:ph type="subTitle" idx="1"/>
          </p:nvPr>
        </p:nvSpPr>
        <p:spPr>
          <a:xfrm>
            <a:off x="4190625" y="1467556"/>
            <a:ext cx="4238400" cy="3488266"/>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dirty="0" smtClean="0"/>
              <a:t>Two research papers have been read for knowing the current trends of AI in military.</a:t>
            </a:r>
          </a:p>
          <a:p>
            <a:pPr marL="285750" lvl="0" indent="-285750" algn="l" rtl="0">
              <a:spcBef>
                <a:spcPts val="0"/>
              </a:spcBef>
              <a:spcAft>
                <a:spcPts val="0"/>
              </a:spcAft>
              <a:buFont typeface="Arial" panose="020B0604020202020204" pitchFamily="34" charset="0"/>
              <a:buChar char="•"/>
            </a:pPr>
            <a:endParaRPr lang="en-US" dirty="0"/>
          </a:p>
          <a:p>
            <a:pPr marL="285750" lvl="0" indent="-285750" algn="l" rtl="0">
              <a:spcBef>
                <a:spcPts val="0"/>
              </a:spcBef>
              <a:spcAft>
                <a:spcPts val="0"/>
              </a:spcAft>
              <a:buFont typeface="Arial" panose="020B0604020202020204" pitchFamily="34" charset="0"/>
              <a:buChar char="•"/>
            </a:pPr>
            <a:r>
              <a:rPr lang="en-US" dirty="0" smtClean="0"/>
              <a:t>The first paper was written by Miss </a:t>
            </a:r>
            <a:r>
              <a:rPr lang="en-US" dirty="0" err="1" smtClean="0"/>
              <a:t>L.Cummings</a:t>
            </a:r>
            <a:r>
              <a:rPr lang="en-US" dirty="0" smtClean="0"/>
              <a:t> </a:t>
            </a:r>
            <a:r>
              <a:rPr lang="en-US" dirty="0" err="1" smtClean="0"/>
              <a:t>named‘AI</a:t>
            </a:r>
            <a:r>
              <a:rPr lang="en-US" dirty="0" smtClean="0"/>
              <a:t> and The Future of Warfare’</a:t>
            </a:r>
          </a:p>
          <a:p>
            <a:pPr marL="285750" lvl="0" indent="-285750" algn="l" rtl="0">
              <a:spcBef>
                <a:spcPts val="0"/>
              </a:spcBef>
              <a:spcAft>
                <a:spcPts val="0"/>
              </a:spcAft>
              <a:buFont typeface="Arial" panose="020B0604020202020204" pitchFamily="34" charset="0"/>
              <a:buChar char="•"/>
            </a:pPr>
            <a:endParaRPr lang="en-US" dirty="0"/>
          </a:p>
          <a:p>
            <a:pPr marL="285750" lvl="0" indent="-285750" algn="l">
              <a:buFont typeface="Arial" panose="020B0604020202020204" pitchFamily="34" charset="0"/>
              <a:buChar char="•"/>
            </a:pPr>
            <a:r>
              <a:rPr lang="en-US" dirty="0" smtClean="0"/>
              <a:t>The second paper </a:t>
            </a:r>
            <a:r>
              <a:rPr lang="en-US" dirty="0"/>
              <a:t>was written by </a:t>
            </a:r>
            <a:r>
              <a:rPr lang="en-US" dirty="0" err="1"/>
              <a:t>Lingjuan</a:t>
            </a:r>
            <a:r>
              <a:rPr lang="en-US" dirty="0"/>
              <a:t> </a:t>
            </a:r>
            <a:r>
              <a:rPr lang="en-US" dirty="0" smtClean="0"/>
              <a:t>Li </a:t>
            </a:r>
            <a:r>
              <a:rPr lang="en-US" dirty="0"/>
              <a:t>named ‘AI and the Future of War: The Impact of Machine Learning in Security </a:t>
            </a:r>
            <a:r>
              <a:rPr lang="en-US" dirty="0" smtClean="0"/>
              <a:t>Practice’.</a:t>
            </a:r>
            <a:endParaRPr dirty="0"/>
          </a:p>
        </p:txBody>
      </p:sp>
      <p:sp>
        <p:nvSpPr>
          <p:cNvPr id="225" name="Google Shape;225;p37"/>
          <p:cNvSpPr txBox="1">
            <a:spLocks noGrp="1"/>
          </p:cNvSpPr>
          <p:nvPr>
            <p:ph type="title"/>
          </p:nvPr>
        </p:nvSpPr>
        <p:spPr>
          <a:xfrm>
            <a:off x="4190525" y="519289"/>
            <a:ext cx="4238400" cy="94826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I</a:t>
            </a:r>
            <a:r>
              <a:rPr lang="en-US" dirty="0" smtClean="0"/>
              <a:t>NTRODUCTION</a:t>
            </a:r>
            <a:endParaRPr dirty="0"/>
          </a:p>
        </p:txBody>
      </p:sp>
      <p:pic>
        <p:nvPicPr>
          <p:cNvPr id="226" name="Google Shape;226;p37"/>
          <p:cNvPicPr preferRelativeResize="0"/>
          <p:nvPr/>
        </p:nvPicPr>
        <p:blipFill rotWithShape="1">
          <a:blip r:embed="rId3">
            <a:alphaModFix/>
          </a:blip>
          <a:srcRect l="35486" r="23972" b="11363"/>
          <a:stretch/>
        </p:blipFill>
        <p:spPr>
          <a:xfrm>
            <a:off x="75726" y="-63950"/>
            <a:ext cx="3799248" cy="4672450"/>
          </a:xfrm>
          <a:prstGeom prst="rect">
            <a:avLst/>
          </a:prstGeom>
          <a:noFill/>
          <a:ln>
            <a:noFill/>
          </a:ln>
        </p:spPr>
      </p:pic>
      <p:sp>
        <p:nvSpPr>
          <p:cNvPr id="227" name="Google Shape;227;p37"/>
          <p:cNvSpPr txBox="1"/>
          <p:nvPr/>
        </p:nvSpPr>
        <p:spPr>
          <a:xfrm>
            <a:off x="1703975" y="2129102"/>
            <a:ext cx="1129536" cy="98664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smtClean="0">
                <a:solidFill>
                  <a:schemeClr val="dk1"/>
                </a:solidFill>
                <a:latin typeface="Teko Medium"/>
                <a:ea typeface="Teko Medium"/>
                <a:cs typeface="Teko Medium"/>
                <a:sym typeface="Teko Medium"/>
              </a:rPr>
              <a:t>AI IN </a:t>
            </a:r>
          </a:p>
          <a:p>
            <a:pPr marL="0" lvl="0" indent="0" algn="ctr" rtl="0">
              <a:spcBef>
                <a:spcPts val="0"/>
              </a:spcBef>
              <a:spcAft>
                <a:spcPts val="0"/>
              </a:spcAft>
              <a:buNone/>
            </a:pPr>
            <a:r>
              <a:rPr lang="en" sz="4800" dirty="0" smtClean="0">
                <a:solidFill>
                  <a:schemeClr val="dk1"/>
                </a:solidFill>
                <a:latin typeface="Teko Medium"/>
                <a:ea typeface="Teko Medium"/>
                <a:cs typeface="Teko Medium"/>
                <a:sym typeface="Teko Medium"/>
              </a:rPr>
              <a:t>WAR</a:t>
            </a:r>
            <a:endParaRPr sz="4800" dirty="0">
              <a:solidFill>
                <a:schemeClr val="dk1"/>
              </a:solidFill>
              <a:latin typeface="Teko Medium"/>
              <a:ea typeface="Teko Medium"/>
              <a:cs typeface="Teko Medium"/>
              <a:sym typeface="Teko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7"/>
          <p:cNvSpPr txBox="1">
            <a:spLocks noGrp="1"/>
          </p:cNvSpPr>
          <p:nvPr>
            <p:ph type="subTitle" idx="1"/>
          </p:nvPr>
        </p:nvSpPr>
        <p:spPr>
          <a:xfrm>
            <a:off x="4190625" y="1467556"/>
            <a:ext cx="4238400" cy="3488266"/>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dirty="0" smtClean="0"/>
              <a:t>The first paper discusses about autonomous drones in the military.</a:t>
            </a:r>
          </a:p>
          <a:p>
            <a:pPr marL="285750" lvl="0" indent="-285750" algn="l" rtl="0">
              <a:spcBef>
                <a:spcPts val="0"/>
              </a:spcBef>
              <a:spcAft>
                <a:spcPts val="0"/>
              </a:spcAft>
              <a:buFont typeface="Arial" panose="020B0604020202020204" pitchFamily="34" charset="0"/>
              <a:buChar char="•"/>
            </a:pPr>
            <a:endParaRPr lang="en-US" dirty="0"/>
          </a:p>
          <a:p>
            <a:pPr marL="285750" lvl="0" indent="-285750" algn="l" rtl="0">
              <a:spcBef>
                <a:spcPts val="0"/>
              </a:spcBef>
              <a:spcAft>
                <a:spcPts val="0"/>
              </a:spcAft>
              <a:buFont typeface="Arial" panose="020B0604020202020204" pitchFamily="34" charset="0"/>
              <a:buChar char="•"/>
            </a:pPr>
            <a:r>
              <a:rPr lang="en-US" dirty="0" smtClean="0"/>
              <a:t>What are the hurdles in making autonomous drones for the war.</a:t>
            </a:r>
          </a:p>
          <a:p>
            <a:pPr marL="285750" lvl="0" indent="-285750" algn="l" rtl="0">
              <a:spcBef>
                <a:spcPts val="0"/>
              </a:spcBef>
              <a:spcAft>
                <a:spcPts val="0"/>
              </a:spcAft>
              <a:buFont typeface="Arial" panose="020B0604020202020204" pitchFamily="34" charset="0"/>
              <a:buChar char="•"/>
            </a:pPr>
            <a:endParaRPr lang="en-US" dirty="0"/>
          </a:p>
          <a:p>
            <a:pPr marL="285750" lvl="0" indent="-285750" algn="l" rtl="0">
              <a:spcBef>
                <a:spcPts val="0"/>
              </a:spcBef>
              <a:spcAft>
                <a:spcPts val="0"/>
              </a:spcAft>
              <a:buFont typeface="Arial" panose="020B0604020202020204" pitchFamily="34" charset="0"/>
              <a:buChar char="•"/>
            </a:pPr>
            <a:r>
              <a:rPr lang="en-US" sz="1400" dirty="0" smtClean="0"/>
              <a:t>Miss cummings gave two strong reason that why autonomous drones are not made as much as in the commercial market. She said the commercial market is growing strong than military in making autonomous things. That can lead to shift of power from military to big tech companies who are making great in commercial market.</a:t>
            </a:r>
          </a:p>
          <a:p>
            <a:pPr marL="285750" lvl="0" indent="-285750" algn="l" rtl="0">
              <a:spcBef>
                <a:spcPts val="0"/>
              </a:spcBef>
              <a:spcAft>
                <a:spcPts val="0"/>
              </a:spcAft>
              <a:buFont typeface="Arial" panose="020B0604020202020204" pitchFamily="34" charset="0"/>
              <a:buChar char="•"/>
            </a:pPr>
            <a:endParaRPr lang="en-US" sz="1400" dirty="0" smtClean="0"/>
          </a:p>
        </p:txBody>
      </p:sp>
      <p:sp>
        <p:nvSpPr>
          <p:cNvPr id="225" name="Google Shape;225;p37"/>
          <p:cNvSpPr txBox="1">
            <a:spLocks noGrp="1"/>
          </p:cNvSpPr>
          <p:nvPr>
            <p:ph type="title"/>
          </p:nvPr>
        </p:nvSpPr>
        <p:spPr>
          <a:xfrm>
            <a:off x="4190525" y="519289"/>
            <a:ext cx="4238400" cy="94826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I</a:t>
            </a:r>
            <a:r>
              <a:rPr lang="en-US" dirty="0" smtClean="0"/>
              <a:t>NTRODUCTION</a:t>
            </a:r>
            <a:endParaRPr dirty="0"/>
          </a:p>
        </p:txBody>
      </p:sp>
      <p:pic>
        <p:nvPicPr>
          <p:cNvPr id="226" name="Google Shape;226;p37"/>
          <p:cNvPicPr preferRelativeResize="0"/>
          <p:nvPr/>
        </p:nvPicPr>
        <p:blipFill rotWithShape="1">
          <a:blip r:embed="rId3">
            <a:alphaModFix/>
          </a:blip>
          <a:srcRect l="35486" r="23972" b="11363"/>
          <a:stretch/>
        </p:blipFill>
        <p:spPr>
          <a:xfrm>
            <a:off x="75726" y="-63950"/>
            <a:ext cx="3799248" cy="4672450"/>
          </a:xfrm>
          <a:prstGeom prst="rect">
            <a:avLst/>
          </a:prstGeom>
          <a:noFill/>
          <a:ln>
            <a:noFill/>
          </a:ln>
        </p:spPr>
      </p:pic>
      <p:sp>
        <p:nvSpPr>
          <p:cNvPr id="227" name="Google Shape;227;p37"/>
          <p:cNvSpPr txBox="1"/>
          <p:nvPr/>
        </p:nvSpPr>
        <p:spPr>
          <a:xfrm>
            <a:off x="1703975" y="2129102"/>
            <a:ext cx="1129536" cy="98664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smtClean="0">
                <a:solidFill>
                  <a:schemeClr val="dk1"/>
                </a:solidFill>
                <a:latin typeface="Teko Medium"/>
                <a:ea typeface="Teko Medium"/>
                <a:cs typeface="Teko Medium"/>
                <a:sym typeface="Teko Medium"/>
              </a:rPr>
              <a:t>AI IN </a:t>
            </a:r>
          </a:p>
          <a:p>
            <a:pPr marL="0" lvl="0" indent="0" algn="ctr" rtl="0">
              <a:spcBef>
                <a:spcPts val="0"/>
              </a:spcBef>
              <a:spcAft>
                <a:spcPts val="0"/>
              </a:spcAft>
              <a:buNone/>
            </a:pPr>
            <a:r>
              <a:rPr lang="en" sz="4800" dirty="0" smtClean="0">
                <a:solidFill>
                  <a:schemeClr val="dk1"/>
                </a:solidFill>
                <a:latin typeface="Teko Medium"/>
                <a:ea typeface="Teko Medium"/>
                <a:cs typeface="Teko Medium"/>
                <a:sym typeface="Teko Medium"/>
              </a:rPr>
              <a:t>WAR</a:t>
            </a:r>
            <a:endParaRPr sz="4800" dirty="0">
              <a:solidFill>
                <a:schemeClr val="dk1"/>
              </a:solidFill>
              <a:latin typeface="Teko Medium"/>
              <a:ea typeface="Teko Medium"/>
              <a:cs typeface="Teko Medium"/>
              <a:sym typeface="Teko Medium"/>
            </a:endParaRPr>
          </a:p>
        </p:txBody>
      </p:sp>
    </p:spTree>
    <p:extLst>
      <p:ext uri="{BB962C8B-B14F-4D97-AF65-F5344CB8AC3E}">
        <p14:creationId xmlns:p14="http://schemas.microsoft.com/office/powerpoint/2010/main" val="4290379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7"/>
          <p:cNvSpPr txBox="1">
            <a:spLocks noGrp="1"/>
          </p:cNvSpPr>
          <p:nvPr>
            <p:ph type="subTitle" idx="1"/>
          </p:nvPr>
        </p:nvSpPr>
        <p:spPr>
          <a:xfrm>
            <a:off x="4190625" y="1467556"/>
            <a:ext cx="4238400" cy="3488266"/>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dirty="0" smtClean="0"/>
              <a:t>She further argues the cost of autonomous drones in the military.</a:t>
            </a:r>
          </a:p>
          <a:p>
            <a:pPr marL="285750" lvl="0" indent="-285750" algn="l" rtl="0">
              <a:spcBef>
                <a:spcPts val="0"/>
              </a:spcBef>
              <a:spcAft>
                <a:spcPts val="0"/>
              </a:spcAft>
              <a:buFont typeface="Arial" panose="020B0604020202020204" pitchFamily="34" charset="0"/>
              <a:buChar char="•"/>
            </a:pPr>
            <a:endParaRPr lang="en-US" dirty="0"/>
          </a:p>
          <a:p>
            <a:pPr marL="285750" lvl="0" indent="-285750" algn="l">
              <a:buFont typeface="Arial" panose="020B0604020202020204" pitchFamily="34" charset="0"/>
              <a:buChar char="•"/>
            </a:pPr>
            <a:r>
              <a:rPr lang="en-US" dirty="0" smtClean="0"/>
              <a:t>For example, </a:t>
            </a:r>
            <a:r>
              <a:rPr lang="en-US" dirty="0"/>
              <a:t>F-22 and X-47 aircraft, both were aimed to have the autonomous but they both faced technical issues and consumed much higher budget: the cost of F-22 for one hour operation is $68362 however the same job can be done by the Predator aircraft with cost $3679 and it does not have any technical issue.</a:t>
            </a:r>
            <a:endParaRPr lang="en-US" dirty="0" smtClean="0"/>
          </a:p>
          <a:p>
            <a:pPr marL="285750" lvl="0" indent="-285750" algn="l" rtl="0">
              <a:spcBef>
                <a:spcPts val="0"/>
              </a:spcBef>
              <a:spcAft>
                <a:spcPts val="0"/>
              </a:spcAft>
              <a:buFont typeface="Arial" panose="020B0604020202020204" pitchFamily="34" charset="0"/>
              <a:buChar char="•"/>
            </a:pPr>
            <a:endParaRPr lang="en-US" dirty="0" smtClean="0"/>
          </a:p>
        </p:txBody>
      </p:sp>
      <p:sp>
        <p:nvSpPr>
          <p:cNvPr id="225" name="Google Shape;225;p37"/>
          <p:cNvSpPr txBox="1">
            <a:spLocks noGrp="1"/>
          </p:cNvSpPr>
          <p:nvPr>
            <p:ph type="title"/>
          </p:nvPr>
        </p:nvSpPr>
        <p:spPr>
          <a:xfrm>
            <a:off x="4190525" y="519289"/>
            <a:ext cx="4238400" cy="94826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I</a:t>
            </a:r>
            <a:r>
              <a:rPr lang="en-US" dirty="0" smtClean="0"/>
              <a:t>NTRODUCTION</a:t>
            </a:r>
            <a:endParaRPr dirty="0"/>
          </a:p>
        </p:txBody>
      </p:sp>
      <p:pic>
        <p:nvPicPr>
          <p:cNvPr id="226" name="Google Shape;226;p37"/>
          <p:cNvPicPr preferRelativeResize="0"/>
          <p:nvPr/>
        </p:nvPicPr>
        <p:blipFill rotWithShape="1">
          <a:blip r:embed="rId3">
            <a:alphaModFix/>
          </a:blip>
          <a:srcRect l="35486" r="23972" b="11363"/>
          <a:stretch/>
        </p:blipFill>
        <p:spPr>
          <a:xfrm>
            <a:off x="75726" y="-63950"/>
            <a:ext cx="3799248" cy="4672450"/>
          </a:xfrm>
          <a:prstGeom prst="rect">
            <a:avLst/>
          </a:prstGeom>
          <a:noFill/>
          <a:ln>
            <a:noFill/>
          </a:ln>
        </p:spPr>
      </p:pic>
      <p:sp>
        <p:nvSpPr>
          <p:cNvPr id="227" name="Google Shape;227;p37"/>
          <p:cNvSpPr txBox="1"/>
          <p:nvPr/>
        </p:nvSpPr>
        <p:spPr>
          <a:xfrm>
            <a:off x="1703975" y="2129102"/>
            <a:ext cx="1129536" cy="98664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smtClean="0">
                <a:solidFill>
                  <a:schemeClr val="dk1"/>
                </a:solidFill>
                <a:latin typeface="Teko Medium"/>
                <a:ea typeface="Teko Medium"/>
                <a:cs typeface="Teko Medium"/>
                <a:sym typeface="Teko Medium"/>
              </a:rPr>
              <a:t>AI IN </a:t>
            </a:r>
          </a:p>
          <a:p>
            <a:pPr marL="0" lvl="0" indent="0" algn="ctr" rtl="0">
              <a:spcBef>
                <a:spcPts val="0"/>
              </a:spcBef>
              <a:spcAft>
                <a:spcPts val="0"/>
              </a:spcAft>
              <a:buNone/>
            </a:pPr>
            <a:r>
              <a:rPr lang="en" sz="4800" dirty="0" smtClean="0">
                <a:solidFill>
                  <a:schemeClr val="dk1"/>
                </a:solidFill>
                <a:latin typeface="Teko Medium"/>
                <a:ea typeface="Teko Medium"/>
                <a:cs typeface="Teko Medium"/>
                <a:sym typeface="Teko Medium"/>
              </a:rPr>
              <a:t>WAR</a:t>
            </a:r>
            <a:endParaRPr sz="4800" dirty="0">
              <a:solidFill>
                <a:schemeClr val="dk1"/>
              </a:solidFill>
              <a:latin typeface="Teko Medium"/>
              <a:ea typeface="Teko Medium"/>
              <a:cs typeface="Teko Medium"/>
              <a:sym typeface="Teko Medium"/>
            </a:endParaRPr>
          </a:p>
        </p:txBody>
      </p:sp>
    </p:spTree>
    <p:extLst>
      <p:ext uri="{BB962C8B-B14F-4D97-AF65-F5344CB8AC3E}">
        <p14:creationId xmlns:p14="http://schemas.microsoft.com/office/powerpoint/2010/main" val="2493799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7"/>
          <p:cNvSpPr txBox="1">
            <a:spLocks noGrp="1"/>
          </p:cNvSpPr>
          <p:nvPr>
            <p:ph type="subTitle" idx="1"/>
          </p:nvPr>
        </p:nvSpPr>
        <p:spPr>
          <a:xfrm>
            <a:off x="4190625" y="1467556"/>
            <a:ext cx="4238400" cy="3488266"/>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dirty="0" smtClean="0"/>
              <a:t>The second paper discusses about the AI and ML based algorithms in the military bases where no autonomous drones are </a:t>
            </a:r>
            <a:r>
              <a:rPr lang="en-US" dirty="0" err="1" smtClean="0"/>
              <a:t>envolved</a:t>
            </a:r>
            <a:r>
              <a:rPr lang="en-US" dirty="0" smtClean="0"/>
              <a:t> to target its enemy etc.</a:t>
            </a:r>
          </a:p>
          <a:p>
            <a:pPr marL="285750" lvl="0" indent="-285750" algn="l" rtl="0">
              <a:spcBef>
                <a:spcPts val="0"/>
              </a:spcBef>
              <a:spcAft>
                <a:spcPts val="0"/>
              </a:spcAft>
              <a:buFont typeface="Arial" panose="020B0604020202020204" pitchFamily="34" charset="0"/>
              <a:buChar char="•"/>
            </a:pPr>
            <a:endParaRPr lang="en-US" dirty="0" smtClean="0"/>
          </a:p>
        </p:txBody>
      </p:sp>
      <p:sp>
        <p:nvSpPr>
          <p:cNvPr id="225" name="Google Shape;225;p37"/>
          <p:cNvSpPr txBox="1">
            <a:spLocks noGrp="1"/>
          </p:cNvSpPr>
          <p:nvPr>
            <p:ph type="title"/>
          </p:nvPr>
        </p:nvSpPr>
        <p:spPr>
          <a:xfrm>
            <a:off x="4190525" y="519289"/>
            <a:ext cx="4238400" cy="94826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I</a:t>
            </a:r>
            <a:r>
              <a:rPr lang="en-US" dirty="0" smtClean="0"/>
              <a:t>NTRODUCTION</a:t>
            </a:r>
            <a:endParaRPr dirty="0"/>
          </a:p>
        </p:txBody>
      </p:sp>
      <p:pic>
        <p:nvPicPr>
          <p:cNvPr id="226" name="Google Shape;226;p37"/>
          <p:cNvPicPr preferRelativeResize="0"/>
          <p:nvPr/>
        </p:nvPicPr>
        <p:blipFill rotWithShape="1">
          <a:blip r:embed="rId3">
            <a:alphaModFix/>
          </a:blip>
          <a:srcRect l="35486" r="23972" b="11363"/>
          <a:stretch/>
        </p:blipFill>
        <p:spPr>
          <a:xfrm>
            <a:off x="75726" y="-63950"/>
            <a:ext cx="3799248" cy="4672450"/>
          </a:xfrm>
          <a:prstGeom prst="rect">
            <a:avLst/>
          </a:prstGeom>
          <a:noFill/>
          <a:ln>
            <a:noFill/>
          </a:ln>
        </p:spPr>
      </p:pic>
      <p:sp>
        <p:nvSpPr>
          <p:cNvPr id="227" name="Google Shape;227;p37"/>
          <p:cNvSpPr txBox="1"/>
          <p:nvPr/>
        </p:nvSpPr>
        <p:spPr>
          <a:xfrm>
            <a:off x="1703975" y="2129102"/>
            <a:ext cx="1129536" cy="98664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smtClean="0">
                <a:solidFill>
                  <a:schemeClr val="dk1"/>
                </a:solidFill>
                <a:latin typeface="Teko Medium"/>
                <a:ea typeface="Teko Medium"/>
                <a:cs typeface="Teko Medium"/>
                <a:sym typeface="Teko Medium"/>
              </a:rPr>
              <a:t>AI IN </a:t>
            </a:r>
          </a:p>
          <a:p>
            <a:pPr marL="0" lvl="0" indent="0" algn="ctr" rtl="0">
              <a:spcBef>
                <a:spcPts val="0"/>
              </a:spcBef>
              <a:spcAft>
                <a:spcPts val="0"/>
              </a:spcAft>
              <a:buNone/>
            </a:pPr>
            <a:r>
              <a:rPr lang="en" sz="4800" dirty="0" smtClean="0">
                <a:solidFill>
                  <a:schemeClr val="dk1"/>
                </a:solidFill>
                <a:latin typeface="Teko Medium"/>
                <a:ea typeface="Teko Medium"/>
                <a:cs typeface="Teko Medium"/>
                <a:sym typeface="Teko Medium"/>
              </a:rPr>
              <a:t>WAR</a:t>
            </a:r>
            <a:endParaRPr sz="4800" dirty="0">
              <a:solidFill>
                <a:schemeClr val="dk1"/>
              </a:solidFill>
              <a:latin typeface="Teko Medium"/>
              <a:ea typeface="Teko Medium"/>
              <a:cs typeface="Teko Medium"/>
              <a:sym typeface="Teko Medium"/>
            </a:endParaRPr>
          </a:p>
        </p:txBody>
      </p:sp>
    </p:spTree>
    <p:extLst>
      <p:ext uri="{BB962C8B-B14F-4D97-AF65-F5344CB8AC3E}">
        <p14:creationId xmlns:p14="http://schemas.microsoft.com/office/powerpoint/2010/main" val="3643666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3" name="Google Shape;233;p38"/>
          <p:cNvPicPr preferRelativeResize="0"/>
          <p:nvPr/>
        </p:nvPicPr>
        <p:blipFill rotWithShape="1">
          <a:blip r:embed="rId3">
            <a:alphaModFix/>
          </a:blip>
          <a:srcRect l="30104" r="31210" b="9132"/>
          <a:stretch/>
        </p:blipFill>
        <p:spPr>
          <a:xfrm flipH="1">
            <a:off x="3815168" y="-791175"/>
            <a:ext cx="4491648" cy="5934676"/>
          </a:xfrm>
          <a:prstGeom prst="rect">
            <a:avLst/>
          </a:prstGeom>
          <a:noFill/>
          <a:ln>
            <a:noFill/>
          </a:ln>
        </p:spPr>
      </p:pic>
      <p:sp>
        <p:nvSpPr>
          <p:cNvPr id="235" name="Google Shape;235;p38"/>
          <p:cNvSpPr txBox="1">
            <a:spLocks noGrp="1"/>
          </p:cNvSpPr>
          <p:nvPr>
            <p:ph type="title"/>
          </p:nvPr>
        </p:nvSpPr>
        <p:spPr>
          <a:xfrm>
            <a:off x="837175" y="2235000"/>
            <a:ext cx="4360200" cy="841800"/>
          </a:xfrm>
          <a:prstGeom prst="rect">
            <a:avLst/>
          </a:prstGeom>
        </p:spPr>
        <p:txBody>
          <a:bodyPr spcFirstLastPara="1" wrap="square" lIns="91425" tIns="91425" rIns="91425" bIns="91425" anchor="t" anchorCtr="0">
            <a:noAutofit/>
          </a:bodyPr>
          <a:lstStyle/>
          <a:p>
            <a:r>
              <a:rPr lang="en-US" dirty="0" smtClean="0"/>
              <a:t>Methodology</a:t>
            </a:r>
            <a:r>
              <a:rPr lang="en-US" dirty="0"/>
              <a:t/>
            </a:r>
            <a:br>
              <a:rPr lang="en-US" dirty="0"/>
            </a:b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9"/>
          <p:cNvSpPr txBox="1">
            <a:spLocks noGrp="1"/>
          </p:cNvSpPr>
          <p:nvPr>
            <p:ph type="title"/>
          </p:nvPr>
        </p:nvSpPr>
        <p:spPr>
          <a:xfrm>
            <a:off x="720000" y="445025"/>
            <a:ext cx="2341200" cy="118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41" name="Google Shape;241;p39"/>
          <p:cNvSpPr txBox="1">
            <a:spLocks noGrp="1"/>
          </p:cNvSpPr>
          <p:nvPr>
            <p:ph type="body" idx="1"/>
          </p:nvPr>
        </p:nvSpPr>
        <p:spPr>
          <a:xfrm>
            <a:off x="720000" y="1650803"/>
            <a:ext cx="3852000" cy="2940900"/>
          </a:xfrm>
          <a:prstGeom prst="rect">
            <a:avLst/>
          </a:prstGeom>
        </p:spPr>
        <p:txBody>
          <a:bodyPr spcFirstLastPara="1" wrap="square" lIns="91425" tIns="91425" rIns="91425" bIns="91425" anchor="t" anchorCtr="0">
            <a:noAutofit/>
          </a:bodyPr>
          <a:lstStyle/>
          <a:p>
            <a:pPr marL="285750" indent="-285750"/>
            <a:r>
              <a:rPr lang="en-US" dirty="0" smtClean="0"/>
              <a:t>For knowing the involvement of autonomous drones on military, the military dataset was taken</a:t>
            </a:r>
          </a:p>
          <a:p>
            <a:pPr marL="285750" indent="-285750"/>
            <a:endParaRPr lang="en-US" dirty="0"/>
          </a:p>
          <a:p>
            <a:pPr marL="285750" indent="-285750"/>
            <a:r>
              <a:rPr lang="en-US" dirty="0" smtClean="0"/>
              <a:t>Then analysis was </a:t>
            </a:r>
            <a:r>
              <a:rPr lang="en-US" dirty="0" err="1" smtClean="0"/>
              <a:t>perfomed</a:t>
            </a:r>
            <a:r>
              <a:rPr lang="en-US" dirty="0" smtClean="0"/>
              <a:t> on that data.</a:t>
            </a:r>
          </a:p>
          <a:p>
            <a:pPr marL="285750" indent="-285750"/>
            <a:endParaRPr lang="en-US" dirty="0"/>
          </a:p>
          <a:p>
            <a:pPr marL="285750" indent="-285750"/>
            <a:r>
              <a:rPr lang="en-US" dirty="0" smtClean="0"/>
              <a:t>For knowing the rise in autonomous agents/drones in military and commercial market.</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5568" y="124178"/>
            <a:ext cx="4150077" cy="493324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0"/>
          <p:cNvSpPr txBox="1">
            <a:spLocks noGrp="1"/>
          </p:cNvSpPr>
          <p:nvPr>
            <p:ph type="title"/>
          </p:nvPr>
        </p:nvSpPr>
        <p:spPr>
          <a:xfrm>
            <a:off x="4240600" y="1568974"/>
            <a:ext cx="4188300" cy="23934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Author’s Analysis</a:t>
            </a:r>
            <a:endParaRPr dirty="0"/>
          </a:p>
        </p:txBody>
      </p:sp>
      <p:pic>
        <p:nvPicPr>
          <p:cNvPr id="415" name="Google Shape;415;p50"/>
          <p:cNvPicPr preferRelativeResize="0"/>
          <p:nvPr/>
        </p:nvPicPr>
        <p:blipFill rotWithShape="1">
          <a:blip r:embed="rId3">
            <a:alphaModFix/>
          </a:blip>
          <a:srcRect l="7573" t="7736" r="58236" b="21929"/>
          <a:stretch/>
        </p:blipFill>
        <p:spPr>
          <a:xfrm>
            <a:off x="122600" y="152275"/>
            <a:ext cx="4273402" cy="4838951"/>
          </a:xfrm>
          <a:prstGeom prst="rect">
            <a:avLst/>
          </a:prstGeom>
          <a:noFill/>
          <a:ln>
            <a:noFill/>
          </a:ln>
        </p:spPr>
      </p:pic>
    </p:spTree>
  </p:cSld>
  <p:clrMapOvr>
    <a:masterClrMapping/>
  </p:clrMapOvr>
</p:sld>
</file>

<file path=ppt/theme/theme1.xml><?xml version="1.0" encoding="utf-8"?>
<a:theme xmlns:a="http://schemas.openxmlformats.org/drawingml/2006/main" name="Indian AI Tech Project Proposal by Slidesgo">
  <a:themeElements>
    <a:clrScheme name="Simple Light">
      <a:dk1>
        <a:srgbClr val="EFF1F1"/>
      </a:dk1>
      <a:lt1>
        <a:srgbClr val="E69138"/>
      </a:lt1>
      <a:dk2>
        <a:srgbClr val="783F04"/>
      </a:dk2>
      <a:lt2>
        <a:srgbClr val="B45F06"/>
      </a:lt2>
      <a:accent1>
        <a:srgbClr val="E67907"/>
      </a:accent1>
      <a:accent2>
        <a:srgbClr val="F9CB9C"/>
      </a:accent2>
      <a:accent3>
        <a:srgbClr val="FCE5CD"/>
      </a:accent3>
      <a:accent4>
        <a:srgbClr val="FFFFFF"/>
      </a:accent4>
      <a:accent5>
        <a:srgbClr val="FFFFFF"/>
      </a:accent5>
      <a:accent6>
        <a:srgbClr val="FFFFFF"/>
      </a:accent6>
      <a:hlink>
        <a:srgbClr val="EFF1F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TotalTime>
  <Words>539</Words>
  <Application>Microsoft Office PowerPoint</Application>
  <PresentationFormat>On-screen Show (16:9)</PresentationFormat>
  <Paragraphs>74</Paragraphs>
  <Slides>18</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Teko Medium</vt:lpstr>
      <vt:lpstr>Nunito Light</vt:lpstr>
      <vt:lpstr>Bebas Neue</vt:lpstr>
      <vt:lpstr>Nanum Gothic Coding</vt:lpstr>
      <vt:lpstr>Indian AI Tech Project Proposal by Slidesgo</vt:lpstr>
      <vt:lpstr>AI IN FUTURE WARFARE</vt:lpstr>
      <vt:lpstr>01</vt:lpstr>
      <vt:lpstr>INTRODUCTION</vt:lpstr>
      <vt:lpstr>INTRODUCTION</vt:lpstr>
      <vt:lpstr>INTRODUCTION</vt:lpstr>
      <vt:lpstr>INTRODUCTION</vt:lpstr>
      <vt:lpstr>Methodology </vt:lpstr>
      <vt:lpstr>PowerPoint Presentation</vt:lpstr>
      <vt:lpstr>Author’s Analysis</vt:lpstr>
      <vt:lpstr>PowerPoint Presentation</vt:lpstr>
      <vt:lpstr>PowerPoint Presentation</vt:lpstr>
      <vt:lpstr>MY ANALYSIS  ON DATASET</vt:lpstr>
      <vt:lpstr>PowerPoint Presentation</vt:lpstr>
      <vt:lpstr>PowerPoint Presentation</vt:lpstr>
      <vt:lpstr>PowerPoint Presentation</vt:lpstr>
      <vt:lpstr>FINDINGS</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IN FUTURE WARFARE</dc:title>
  <cp:lastModifiedBy>CSC21F128</cp:lastModifiedBy>
  <cp:revision>24</cp:revision>
  <dcterms:modified xsi:type="dcterms:W3CDTF">2024-06-21T20:47:53Z</dcterms:modified>
</cp:coreProperties>
</file>